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1"/>
  </p:sldMasterIdLst>
  <p:notesMasterIdLst>
    <p:notesMasterId r:id="rId23"/>
  </p:notesMasterIdLst>
  <p:handoutMasterIdLst>
    <p:handoutMasterId r:id="rId24"/>
  </p:handoutMasterIdLst>
  <p:sldIdLst>
    <p:sldId id="259" r:id="rId2"/>
    <p:sldId id="283" r:id="rId3"/>
    <p:sldId id="299" r:id="rId4"/>
    <p:sldId id="345" r:id="rId5"/>
    <p:sldId id="346" r:id="rId6"/>
    <p:sldId id="347" r:id="rId7"/>
    <p:sldId id="348" r:id="rId8"/>
    <p:sldId id="358" r:id="rId9"/>
    <p:sldId id="297" r:id="rId10"/>
    <p:sldId id="350" r:id="rId11"/>
    <p:sldId id="351" r:id="rId12"/>
    <p:sldId id="355" r:id="rId13"/>
    <p:sldId id="353" r:id="rId14"/>
    <p:sldId id="356" r:id="rId15"/>
    <p:sldId id="357" r:id="rId16"/>
    <p:sldId id="352" r:id="rId17"/>
    <p:sldId id="330" r:id="rId18"/>
    <p:sldId id="328" r:id="rId19"/>
    <p:sldId id="354" r:id="rId20"/>
    <p:sldId id="341" r:id="rId21"/>
    <p:sldId id="27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3C"/>
    <a:srgbClr val="FFFF00"/>
    <a:srgbClr val="5F933C"/>
    <a:srgbClr val="75CFE9"/>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59" autoAdjust="0"/>
    <p:restoredTop sz="64237" autoAdjust="0"/>
  </p:normalViewPr>
  <p:slideViewPr>
    <p:cSldViewPr snapToGrid="0">
      <p:cViewPr varScale="1">
        <p:scale>
          <a:sx n="46" d="100"/>
          <a:sy n="46" d="100"/>
        </p:scale>
        <p:origin x="1502" y="29"/>
      </p:cViewPr>
      <p:guideLst>
        <p:guide orient="horz" pos="2160"/>
        <p:guide pos="2880"/>
      </p:guideLst>
    </p:cSldViewPr>
  </p:slideViewPr>
  <p:notesTextViewPr>
    <p:cViewPr>
      <p:scale>
        <a:sx n="1" d="1"/>
        <a:sy n="1" d="1"/>
      </p:scale>
      <p:origin x="0" y="0"/>
    </p:cViewPr>
  </p:notesTextViewPr>
  <p:notesViewPr>
    <p:cSldViewPr snapToGrid="0">
      <p:cViewPr varScale="1">
        <p:scale>
          <a:sx n="68" d="100"/>
          <a:sy n="68" d="100"/>
        </p:scale>
        <p:origin x="3101"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09004778-71A8-4604-BC9C-9C739A5CFDB0}"/>
    <pc:docChg chg="modSld">
      <pc:chgData name="" userId="" providerId="" clId="Web-{09004778-71A8-4604-BC9C-9C739A5CFDB0}" dt="2019-03-20T13:47:35.351" v="1" actId="20577"/>
      <pc:docMkLst>
        <pc:docMk/>
      </pc:docMkLst>
      <pc:sldChg chg="modSp">
        <pc:chgData name="" userId="" providerId="" clId="Web-{09004778-71A8-4604-BC9C-9C739A5CFDB0}" dt="2019-03-20T13:47:35.351" v="0" actId="20577"/>
        <pc:sldMkLst>
          <pc:docMk/>
          <pc:sldMk cId="479339510" sldId="358"/>
        </pc:sldMkLst>
        <pc:spChg chg="mod">
          <ac:chgData name="" userId="" providerId="" clId="Web-{09004778-71A8-4604-BC9C-9C739A5CFDB0}" dt="2019-03-20T13:47:35.351" v="0" actId="20577"/>
          <ac:spMkLst>
            <pc:docMk/>
            <pc:sldMk cId="479339510" sldId="358"/>
            <ac:spMk id="21" creationId="{00000000-0000-0000-0000-000000000000}"/>
          </ac:spMkLst>
        </pc:spChg>
      </pc:sldChg>
    </pc:docChg>
  </pc:docChgLst>
  <pc:docChgLst>
    <pc:chgData clId="Web-{54957DEE-66DE-4400-B3C9-5E76F0169C9E}"/>
    <pc:docChg chg="modSld">
      <pc:chgData name="" userId="" providerId="" clId="Web-{54957DEE-66DE-4400-B3C9-5E76F0169C9E}" dt="2019-03-19T13:23:43.971" v="7" actId="20577"/>
      <pc:docMkLst>
        <pc:docMk/>
      </pc:docMkLst>
      <pc:sldChg chg="modSp">
        <pc:chgData name="" userId="" providerId="" clId="Web-{54957DEE-66DE-4400-B3C9-5E76F0169C9E}" dt="2019-03-19T13:23:43.971" v="6" actId="20577"/>
        <pc:sldMkLst>
          <pc:docMk/>
          <pc:sldMk cId="4000680988" sldId="297"/>
        </pc:sldMkLst>
        <pc:spChg chg="mod">
          <ac:chgData name="" userId="" providerId="" clId="Web-{54957DEE-66DE-4400-B3C9-5E76F0169C9E}" dt="2019-03-19T13:23:43.971" v="6" actId="20577"/>
          <ac:spMkLst>
            <pc:docMk/>
            <pc:sldMk cId="4000680988" sldId="297"/>
            <ac:spMk id="7" creationId="{00000000-0000-0000-0000-000000000000}"/>
          </ac:spMkLst>
        </pc:spChg>
      </pc:sldChg>
      <pc:sldChg chg="modSp">
        <pc:chgData name="" userId="" providerId="" clId="Web-{54957DEE-66DE-4400-B3C9-5E76F0169C9E}" dt="2019-03-19T13:22:42.046" v="2" actId="20577"/>
        <pc:sldMkLst>
          <pc:docMk/>
          <pc:sldMk cId="1420565962" sldId="347"/>
        </pc:sldMkLst>
        <pc:spChg chg="mod">
          <ac:chgData name="" userId="" providerId="" clId="Web-{54957DEE-66DE-4400-B3C9-5E76F0169C9E}" dt="2019-03-19T13:22:42.046" v="2" actId="20577"/>
          <ac:spMkLst>
            <pc:docMk/>
            <pc:sldMk cId="1420565962" sldId="347"/>
            <ac:spMk id="3" creationId="{00000000-0000-0000-0000-000000000000}"/>
          </ac:spMkLst>
        </pc:spChg>
      </pc:sldChg>
    </pc:docChg>
  </pc:docChgLst>
  <pc:docChgLst>
    <pc:chgData clId="Web-{32858A75-30EA-4FD8-9058-E470BC57DA20}"/>
    <pc:docChg chg="modSld">
      <pc:chgData name="" userId="" providerId="" clId="Web-{32858A75-30EA-4FD8-9058-E470BC57DA20}" dt="2019-03-19T13:19:49.725" v="4" actId="20577"/>
      <pc:docMkLst>
        <pc:docMk/>
      </pc:docMkLst>
      <pc:sldChg chg="modSp">
        <pc:chgData name="" userId="" providerId="" clId="Web-{32858A75-30EA-4FD8-9058-E470BC57DA20}" dt="2019-03-19T13:19:49.725" v="4" actId="20577"/>
        <pc:sldMkLst>
          <pc:docMk/>
          <pc:sldMk cId="848053364" sldId="283"/>
        </pc:sldMkLst>
        <pc:spChg chg="mod">
          <ac:chgData name="" userId="" providerId="" clId="Web-{32858A75-30EA-4FD8-9058-E470BC57DA20}" dt="2019-03-19T13:19:49.725" v="4" actId="20577"/>
          <ac:spMkLst>
            <pc:docMk/>
            <pc:sldMk cId="848053364" sldId="283"/>
            <ac:spMk id="7" creationId="{00000000-0000-0000-0000-000000000000}"/>
          </ac:spMkLst>
        </pc:spChg>
      </pc:sldChg>
      <pc:sldChg chg="modSp">
        <pc:chgData name="" userId="" providerId="" clId="Web-{32858A75-30EA-4FD8-9058-E470BC57DA20}" dt="2019-03-19T13:18:55.942" v="2" actId="20577"/>
        <pc:sldMkLst>
          <pc:docMk/>
          <pc:sldMk cId="3696658381" sldId="355"/>
        </pc:sldMkLst>
        <pc:spChg chg="mod">
          <ac:chgData name="" userId="" providerId="" clId="Web-{32858A75-30EA-4FD8-9058-E470BC57DA20}" dt="2019-03-19T13:18:55.942" v="2" actId="20577"/>
          <ac:spMkLst>
            <pc:docMk/>
            <pc:sldMk cId="3696658381" sldId="355"/>
            <ac:spMk id="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1059744" y="228026"/>
            <a:ext cx="4697590" cy="584775"/>
          </a:xfrm>
          <a:prstGeom prst="rect">
            <a:avLst/>
          </a:prstGeom>
        </p:spPr>
        <p:txBody>
          <a:bodyPr wrap="square">
            <a:spAutoFit/>
          </a:bodyPr>
          <a:lstStyle/>
          <a:p>
            <a:r>
              <a:rPr lang="en-US" altLang="en-US" sz="1600" b="1" dirty="0" smtClean="0">
                <a:latin typeface="Cambria" panose="02040503050406030204" pitchFamily="18" charset="0"/>
                <a:cs typeface="Arial" panose="020B0604020202020204" pitchFamily="34" charset="0"/>
              </a:rPr>
              <a:t>SESSION 11: </a:t>
            </a:r>
            <a:r>
              <a:rPr lang="en-US" altLang="en-US" sz="1600" b="1" dirty="0" smtClean="0">
                <a:latin typeface="Cambria" panose="02040503050406030204" pitchFamily="18" charset="0"/>
              </a:rPr>
              <a:t>STEPS 2.1 – 2.3 </a:t>
            </a:r>
            <a:br>
              <a:rPr lang="en-US" altLang="en-US" sz="1600" b="1" dirty="0" smtClean="0">
                <a:latin typeface="Cambria" panose="02040503050406030204" pitchFamily="18" charset="0"/>
              </a:rPr>
            </a:br>
            <a:r>
              <a:rPr lang="en-US" altLang="en-US" sz="1600" b="1" dirty="0" smtClean="0">
                <a:latin typeface="Cambria" panose="02040503050406030204" pitchFamily="18" charset="0"/>
              </a:rPr>
              <a:t>IDENTIFY AND PRIORITIZE ISSUES AND GOALS</a:t>
            </a:r>
            <a:endParaRPr lang="en-GB" sz="1600" b="1" dirty="0">
              <a:latin typeface="Cambria" panose="02040503050406030204" pitchFamily="18" charset="0"/>
            </a:endParaRPr>
          </a:p>
        </p:txBody>
      </p:sp>
    </p:spTree>
    <p:extLst>
      <p:ext uri="{BB962C8B-B14F-4D97-AF65-F5344CB8AC3E}">
        <p14:creationId xmlns:p14="http://schemas.microsoft.com/office/powerpoint/2010/main" val="2324251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C681A0-1B96-454B-9ACF-924129A9E490}" type="datetimeFigureOut">
              <a:rPr lang="en-GB" smtClean="0"/>
              <a:t>05/01/2020</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AB0435-A58D-4B6F-B848-F1922E60B89F}" type="slidenum">
              <a:rPr lang="en-GB" smtClean="0"/>
              <a:t>‹#›</a:t>
            </a:fld>
            <a:endParaRPr lang="en-GB" dirty="0"/>
          </a:p>
        </p:txBody>
      </p:sp>
    </p:spTree>
    <p:extLst>
      <p:ext uri="{BB962C8B-B14F-4D97-AF65-F5344CB8AC3E}">
        <p14:creationId xmlns:p14="http://schemas.microsoft.com/office/powerpoint/2010/main" val="131094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fao.org/fishery/eafnet/eaftool/eaf_tool_1/e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t>We are now at Step 2. There are 3 sub-steps (i) identify the threats and issues, (ii) define the goals for the FMU and (iii) prioritize the issues. </a:t>
            </a:r>
          </a:p>
          <a:p>
            <a:pPr eaLnBrk="1" hangingPunct="1">
              <a:spcBef>
                <a:spcPct val="0"/>
              </a:spcBef>
            </a:pPr>
            <a:endParaRPr lang="en-GB" altLang="en-US" dirty="0"/>
          </a:p>
          <a:p>
            <a:pPr eaLnBrk="1" hangingPunct="1">
              <a:spcBef>
                <a:spcPct val="0"/>
              </a:spcBef>
            </a:pPr>
            <a:r>
              <a:rPr lang="en-GB" altLang="en-US" dirty="0"/>
              <a:t>Refer to large visual of </a:t>
            </a:r>
            <a:r>
              <a:rPr lang="en-GB" altLang="en-US" dirty="0" smtClean="0"/>
              <a:t>this </a:t>
            </a:r>
            <a:r>
              <a:rPr lang="en-GB" altLang="en-US" dirty="0"/>
              <a:t>on wall (keep up as reference throughout course). </a:t>
            </a:r>
          </a:p>
          <a:p>
            <a:pPr eaLnBrk="1" hangingPunct="1">
              <a:spcBef>
                <a:spcPct val="0"/>
              </a:spcBef>
            </a:pPr>
            <a:endParaRPr lang="en-GB" altLang="en-US" dirty="0"/>
          </a:p>
        </p:txBody>
      </p:sp>
      <p:sp>
        <p:nvSpPr>
          <p:cNvPr id="4" name="Slide Number Placeholder 3"/>
          <p:cNvSpPr>
            <a:spLocks noGrp="1"/>
          </p:cNvSpPr>
          <p:nvPr>
            <p:ph type="sldNum" sz="quarter" idx="10"/>
          </p:nvPr>
        </p:nvSpPr>
        <p:spPr/>
        <p:txBody>
          <a:bodyPr/>
          <a:lstStyle/>
          <a:p>
            <a:fld id="{69AB0435-A58D-4B6F-B848-F1922E60B89F}" type="slidenum">
              <a:rPr lang="en-GB" smtClean="0"/>
              <a:t>2</a:t>
            </a:fld>
            <a:endParaRPr lang="en-GB" dirty="0"/>
          </a:p>
        </p:txBody>
      </p:sp>
    </p:spTree>
    <p:extLst>
      <p:ext uri="{BB962C8B-B14F-4D97-AF65-F5344CB8AC3E}">
        <p14:creationId xmlns:p14="http://schemas.microsoft.com/office/powerpoint/2010/main" val="1744240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is shown as a picture here. Effects relate to goals, core problems relate to objectives and causes relate to management actions.</a:t>
            </a:r>
            <a:endParaRPr lang="en-GB" altLang="en-US" dirty="0"/>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11</a:t>
            </a:fld>
            <a:endParaRPr lang="en-GB" dirty="0"/>
          </a:p>
        </p:txBody>
      </p:sp>
    </p:spTree>
    <p:extLst>
      <p:ext uri="{BB962C8B-B14F-4D97-AF65-F5344CB8AC3E}">
        <p14:creationId xmlns:p14="http://schemas.microsoft.com/office/powerpoint/2010/main" val="2653925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FF0000"/>
                </a:solidFill>
              </a:rPr>
              <a:t>In the second part of step 2 (2.2</a:t>
            </a:r>
            <a:r>
              <a:rPr lang="en-US" altLang="en-US" dirty="0" smtClean="0">
                <a:solidFill>
                  <a:srgbClr val="FF0000"/>
                </a:solidFill>
              </a:rPr>
              <a:t>), </a:t>
            </a:r>
            <a:r>
              <a:rPr lang="en-US" altLang="en-US" dirty="0">
                <a:solidFill>
                  <a:srgbClr val="FF0000"/>
                </a:solidFill>
              </a:rPr>
              <a:t>e</a:t>
            </a:r>
            <a:r>
              <a:rPr lang="en-GB" altLang="en-US" dirty="0">
                <a:solidFill>
                  <a:srgbClr val="FF0000"/>
                </a:solidFill>
              </a:rPr>
              <a:t>ven after sorting out the core problems</a:t>
            </a:r>
            <a:r>
              <a:rPr lang="en-GB" altLang="en-US" dirty="0"/>
              <a:t>, there can still be a long list. </a:t>
            </a:r>
            <a:r>
              <a:rPr lang="en-US" altLang="en-US" dirty="0"/>
              <a:t>One approach to prioritization of specific threats and issues is to conduct a risk or vulnerability assessment. Risk assessments can be either qualitative and expert opinion-based, or highly quantitative and data-based. There are many ways to carry out a qualitative risk assessment. </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12</a:t>
            </a:fld>
            <a:endParaRPr lang="en-GB" dirty="0"/>
          </a:p>
        </p:txBody>
      </p:sp>
    </p:spTree>
    <p:extLst>
      <p:ext uri="{BB962C8B-B14F-4D97-AF65-F5344CB8AC3E}">
        <p14:creationId xmlns:p14="http://schemas.microsoft.com/office/powerpoint/2010/main" val="2894190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AU" altLang="en-US" dirty="0"/>
              <a:t>Risk assessment. In looking at the risk, we need to assesse how likely something is going to go wrong and what impact that would have when it does.</a:t>
            </a:r>
          </a:p>
          <a:p>
            <a:pPr eaLnBrk="1" hangingPunct="1">
              <a:spcBef>
                <a:spcPct val="0"/>
              </a:spcBef>
            </a:pPr>
            <a:r>
              <a:rPr lang="en-AU" altLang="en-US" dirty="0"/>
              <a:t>Risk = Likelihood x impact.</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13</a:t>
            </a:fld>
            <a:endParaRPr lang="en-GB" dirty="0"/>
          </a:p>
        </p:txBody>
      </p:sp>
    </p:spTree>
    <p:extLst>
      <p:ext uri="{BB962C8B-B14F-4D97-AF65-F5344CB8AC3E}">
        <p14:creationId xmlns:p14="http://schemas.microsoft.com/office/powerpoint/2010/main" val="2956548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buClr>
                <a:srgbClr val="0000BA"/>
              </a:buClr>
              <a:buSzPct val="150000"/>
            </a:pPr>
            <a:r>
              <a:rPr lang="en-GB" altLang="en-US" dirty="0"/>
              <a:t>Again we use a 2x2 matrix. In this case the X axis is impact and the Y axis is likelihood. </a:t>
            </a:r>
          </a:p>
          <a:p>
            <a:pPr eaLnBrk="1" hangingPunct="1">
              <a:lnSpc>
                <a:spcPct val="90000"/>
              </a:lnSpc>
              <a:spcBef>
                <a:spcPct val="0"/>
              </a:spcBef>
              <a:buClr>
                <a:srgbClr val="0000BA"/>
              </a:buClr>
              <a:buSzPct val="150000"/>
            </a:pPr>
            <a:endParaRPr lang="en-GB" altLang="en-US" dirty="0" smtClean="0"/>
          </a:p>
          <a:p>
            <a:pPr eaLnBrk="1" hangingPunct="1">
              <a:lnSpc>
                <a:spcPct val="90000"/>
              </a:lnSpc>
              <a:spcBef>
                <a:spcPct val="0"/>
              </a:spcBef>
              <a:buClr>
                <a:srgbClr val="0000BA"/>
              </a:buClr>
              <a:buSzPct val="150000"/>
            </a:pPr>
            <a:r>
              <a:rPr lang="en-GB" altLang="en-US" dirty="0" smtClean="0"/>
              <a:t>Refer to Participant handbook Module 11, Figure 11.3.</a:t>
            </a:r>
          </a:p>
          <a:p>
            <a:pPr eaLnBrk="1" hangingPunct="1">
              <a:lnSpc>
                <a:spcPct val="90000"/>
              </a:lnSpc>
              <a:spcBef>
                <a:spcPct val="0"/>
              </a:spcBef>
              <a:buClr>
                <a:srgbClr val="0000BA"/>
              </a:buClr>
              <a:buSzPct val="150000"/>
            </a:pPr>
            <a:endParaRPr lang="en-GB" altLang="en-US" dirty="0"/>
          </a:p>
          <a:p>
            <a:pPr eaLnBrk="1" hangingPunct="1">
              <a:lnSpc>
                <a:spcPct val="90000"/>
              </a:lnSpc>
              <a:spcBef>
                <a:spcPct val="0"/>
              </a:spcBef>
              <a:buClr>
                <a:srgbClr val="0000BA"/>
              </a:buClr>
              <a:buSzPct val="150000"/>
            </a:pPr>
            <a:r>
              <a:rPr lang="en-GB" altLang="en-US" dirty="0"/>
              <a:t>INFORM participants that they will be doing this as a group activity soon.</a:t>
            </a:r>
          </a:p>
          <a:p>
            <a:pPr eaLnBrk="1" hangingPunct="1">
              <a:lnSpc>
                <a:spcPct val="90000"/>
              </a:lnSpc>
              <a:spcBef>
                <a:spcPct val="0"/>
              </a:spcBef>
              <a:buClr>
                <a:srgbClr val="0000BA"/>
              </a:buClr>
              <a:buSzPct val="150000"/>
            </a:pPr>
            <a:endParaRPr lang="en-GB" altLang="en-US" dirty="0"/>
          </a:p>
          <a:p>
            <a:pPr eaLnBrk="1" hangingPunct="1">
              <a:lnSpc>
                <a:spcPct val="90000"/>
              </a:lnSpc>
              <a:spcBef>
                <a:spcPct val="0"/>
              </a:spcBef>
              <a:buClr>
                <a:srgbClr val="0000BA"/>
              </a:buClr>
              <a:buSzPct val="150000"/>
            </a:pPr>
            <a:r>
              <a:rPr lang="en-GB" altLang="en-US" dirty="0"/>
              <a:t>For other tools </a:t>
            </a:r>
            <a:r>
              <a:rPr lang="en-GB" altLang="en-US" sz="1400" dirty="0"/>
              <a:t>see toolkit and consult:</a:t>
            </a:r>
          </a:p>
          <a:p>
            <a:pPr eaLnBrk="1" hangingPunct="1">
              <a:lnSpc>
                <a:spcPct val="90000"/>
              </a:lnSpc>
              <a:spcBef>
                <a:spcPct val="0"/>
              </a:spcBef>
              <a:buClr>
                <a:srgbClr val="0000BA"/>
              </a:buClr>
              <a:buSzPct val="150000"/>
            </a:pPr>
            <a:r>
              <a:rPr lang="en-GB" altLang="en-US" sz="1400" dirty="0"/>
              <a:t> </a:t>
            </a:r>
            <a:r>
              <a:rPr lang="en-GB" altLang="en-US" dirty="0">
                <a:hlinkClick r:id="rId3"/>
              </a:rPr>
              <a:t>http://www.fao.org/fishery/eafnet/eaftool/eaf_tool_1/en</a:t>
            </a:r>
            <a:endParaRPr lang="en-GB" altLang="en-US" dirty="0"/>
          </a:p>
          <a:p>
            <a:pPr eaLnBrk="1" hangingPunct="1">
              <a:spcBef>
                <a:spcPct val="0"/>
              </a:spcBef>
            </a:pPr>
            <a:endParaRPr lang="en-GB" altLang="en-US" dirty="0"/>
          </a:p>
        </p:txBody>
      </p:sp>
      <p:sp>
        <p:nvSpPr>
          <p:cNvPr id="4" name="Slide Number Placeholder 3"/>
          <p:cNvSpPr>
            <a:spLocks noGrp="1"/>
          </p:cNvSpPr>
          <p:nvPr>
            <p:ph type="sldNum" sz="quarter" idx="10"/>
          </p:nvPr>
        </p:nvSpPr>
        <p:spPr/>
        <p:txBody>
          <a:bodyPr/>
          <a:lstStyle/>
          <a:p>
            <a:fld id="{69AB0435-A58D-4B6F-B848-F1922E60B89F}" type="slidenum">
              <a:rPr lang="en-GB" smtClean="0"/>
              <a:t>14</a:t>
            </a:fld>
            <a:endParaRPr lang="en-GB" dirty="0"/>
          </a:p>
        </p:txBody>
      </p:sp>
    </p:spTree>
    <p:extLst>
      <p:ext uri="{BB962C8B-B14F-4D97-AF65-F5344CB8AC3E}">
        <p14:creationId xmlns:p14="http://schemas.microsoft.com/office/powerpoint/2010/main" val="832052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This is </a:t>
            </a:r>
            <a:r>
              <a:rPr lang="en-US" altLang="en-US" dirty="0" err="1" smtClean="0"/>
              <a:t>ativity</a:t>
            </a:r>
            <a:r>
              <a:rPr lang="en-US" altLang="en-US" dirty="0" smtClean="0"/>
              <a:t> Part B.</a:t>
            </a:r>
          </a:p>
          <a:p>
            <a:pPr eaLnBrk="1" hangingPunct="1">
              <a:spcBef>
                <a:spcPct val="0"/>
              </a:spcBef>
            </a:pPr>
            <a:r>
              <a:rPr lang="en-US" altLang="en-US" dirty="0" smtClean="0"/>
              <a:t>See details in Session Plan. Participants </a:t>
            </a:r>
            <a:r>
              <a:rPr lang="en-US" altLang="en-US" dirty="0"/>
              <a:t>work with cards, flipchart, paper and carry out a 2x2 risk assessment</a:t>
            </a:r>
            <a:r>
              <a:rPr lang="en-US" altLang="en-US" dirty="0" smtClean="0"/>
              <a:t>.</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Groups do a risk assessment for their core problems: either using the low/medium/high matrix (semi quantitative risk assessment) or a simple ranking (can do pairwise or cards).</a:t>
            </a:r>
            <a:r>
              <a:rPr lang="en-US" sz="1200" kern="1200" dirty="0" smtClean="0">
                <a:solidFill>
                  <a:schemeClr val="tx1"/>
                </a:solidFill>
                <a:effectLst/>
                <a:latin typeface="+mn-lt"/>
                <a:ea typeface="+mn-ea"/>
                <a:cs typeface="+mn-cs"/>
              </a:rPr>
              <a:t>The aim of the activity is that they need to identify those issues which are HIGH RISK, as these are the ones we will develop objectives for, etc. Medium risk issues may also need action or monitoring. Low risk issues need only monitoring.</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Now participants group their high risk issues by the 3 </a:t>
            </a:r>
            <a:r>
              <a:rPr lang="en-GB" sz="1200" kern="1200" dirty="0" err="1" smtClean="0">
                <a:solidFill>
                  <a:schemeClr val="tx1"/>
                </a:solidFill>
                <a:effectLst/>
                <a:latin typeface="+mn-lt"/>
                <a:ea typeface="+mn-ea"/>
                <a:cs typeface="+mn-cs"/>
              </a:rPr>
              <a:t>EAFm</a:t>
            </a:r>
            <a:r>
              <a:rPr lang="en-GB" sz="1200" kern="1200" dirty="0" smtClean="0">
                <a:solidFill>
                  <a:schemeClr val="tx1"/>
                </a:solidFill>
                <a:effectLst/>
                <a:latin typeface="+mn-lt"/>
                <a:ea typeface="+mn-ea"/>
                <a:cs typeface="+mn-cs"/>
              </a:rPr>
              <a:t> components.</a:t>
            </a:r>
          </a:p>
          <a:p>
            <a:r>
              <a:rPr lang="en-GB" sz="1200" kern="1200" dirty="0" smtClean="0">
                <a:solidFill>
                  <a:schemeClr val="tx1"/>
                </a:solidFill>
                <a:effectLst/>
                <a:latin typeface="+mn-lt"/>
                <a:ea typeface="+mn-ea"/>
                <a:cs typeface="+mn-cs"/>
              </a:rPr>
              <a:t>They need to record this in this on flipcharts as well as in their workbooks (allow 10 of the 30 minutes to ensure outputs are written up).</a:t>
            </a:r>
          </a:p>
          <a:p>
            <a:r>
              <a:rPr lang="en-GB" sz="1200" kern="1200" dirty="0" smtClean="0">
                <a:solidFill>
                  <a:schemeClr val="tx1"/>
                </a:solidFill>
                <a:effectLst/>
                <a:latin typeface="+mn-lt"/>
                <a:ea typeface="+mn-ea"/>
                <a:cs typeface="+mn-cs"/>
              </a:rPr>
              <a:t>3. Agree goals for </a:t>
            </a:r>
            <a:r>
              <a:rPr lang="en-GB" sz="1200" kern="1200" dirty="0" err="1" smtClean="0">
                <a:solidFill>
                  <a:schemeClr val="tx1"/>
                </a:solidFill>
                <a:effectLst/>
                <a:latin typeface="+mn-lt"/>
                <a:ea typeface="+mn-ea"/>
                <a:cs typeface="+mn-cs"/>
              </a:rPr>
              <a:t>EAFm</a:t>
            </a:r>
            <a:r>
              <a:rPr lang="en-GB" sz="1200" kern="1200" dirty="0" smtClean="0">
                <a:solidFill>
                  <a:schemeClr val="tx1"/>
                </a:solidFill>
                <a:effectLst/>
                <a:latin typeface="+mn-lt"/>
                <a:ea typeface="+mn-ea"/>
                <a:cs typeface="+mn-cs"/>
              </a:rPr>
              <a:t> plan. Participants write up in their workbooks.</a:t>
            </a:r>
            <a:endParaRPr lang="en-US" altLang="en-US" dirty="0"/>
          </a:p>
        </p:txBody>
      </p:sp>
      <p:sp>
        <p:nvSpPr>
          <p:cNvPr id="4" name="Slide Number Placeholder 3"/>
          <p:cNvSpPr>
            <a:spLocks noGrp="1"/>
          </p:cNvSpPr>
          <p:nvPr>
            <p:ph type="sldNum" sz="quarter" idx="10"/>
          </p:nvPr>
        </p:nvSpPr>
        <p:spPr/>
        <p:txBody>
          <a:bodyPr/>
          <a:lstStyle/>
          <a:p>
            <a:fld id="{69AB0435-A58D-4B6F-B848-F1922E60B89F}" type="slidenum">
              <a:rPr lang="en-GB" smtClean="0"/>
              <a:t>15</a:t>
            </a:fld>
            <a:endParaRPr lang="en-GB" dirty="0"/>
          </a:p>
        </p:txBody>
      </p:sp>
    </p:spTree>
    <p:extLst>
      <p:ext uri="{BB962C8B-B14F-4D97-AF65-F5344CB8AC3E}">
        <p14:creationId xmlns:p14="http://schemas.microsoft.com/office/powerpoint/2010/main" val="1210291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It is now time to set goals.</a:t>
            </a:r>
          </a:p>
          <a:p>
            <a:pPr eaLnBrk="1" hangingPunct="1">
              <a:spcBef>
                <a:spcPct val="0"/>
              </a:spcBef>
            </a:pPr>
            <a:r>
              <a:rPr lang="en-US" altLang="en-US" dirty="0"/>
              <a:t>2.3 A goal or set of goals are prepared related to effects identified. A goal is a statement of the desired state (5-10 years time) to be reached under the plan.</a:t>
            </a:r>
          </a:p>
          <a:p>
            <a:pPr eaLnBrk="1" hangingPunct="1">
              <a:spcBef>
                <a:spcPct val="0"/>
              </a:spcBef>
            </a:pPr>
            <a:r>
              <a:rPr lang="en-US" altLang="en-US" dirty="0"/>
              <a:t>Relatively general and addresses a set of issues that can be grouped under a theme e.g. the 3 different components of EAFm. </a:t>
            </a:r>
          </a:p>
          <a:p>
            <a:pPr eaLnBrk="1" hangingPunct="1">
              <a:spcBef>
                <a:spcPct val="0"/>
              </a:spcBef>
            </a:pPr>
            <a:r>
              <a:rPr lang="en-US" altLang="en-US" dirty="0"/>
              <a:t>One example is given for (i) </a:t>
            </a:r>
            <a:r>
              <a:rPr lang="en-US" altLang="en-US" dirty="0" smtClean="0"/>
              <a:t>ecological </a:t>
            </a:r>
            <a:r>
              <a:rPr lang="en-US" altLang="en-US" dirty="0"/>
              <a:t>(ii) human, and (iii) governance.</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16</a:t>
            </a:fld>
            <a:endParaRPr lang="en-GB" dirty="0"/>
          </a:p>
        </p:txBody>
      </p:sp>
    </p:spTree>
    <p:extLst>
      <p:ext uri="{BB962C8B-B14F-4D97-AF65-F5344CB8AC3E}">
        <p14:creationId xmlns:p14="http://schemas.microsoft.com/office/powerpoint/2010/main" val="3437941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Let’s now refer back to the </a:t>
            </a:r>
            <a:r>
              <a:rPr lang="en-GB" altLang="en-US" dirty="0" smtClean="0"/>
              <a:t>vision</a:t>
            </a:r>
            <a:r>
              <a:rPr lang="en-GB" altLang="en-US" dirty="0"/>
              <a:t>, goals and objectives hierarchy. </a:t>
            </a:r>
            <a:endParaRPr lang="en-GB"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smtClean="0"/>
              <a:t>This is same slide as session 10, slide 11 (shown before break).</a:t>
            </a:r>
            <a:endParaRPr lang="en-GB"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We have one vision, several goals under that vision (one for each theme) and a number of objectives for each goal (one for each issue). </a:t>
            </a:r>
          </a:p>
          <a:p>
            <a:pPr defTabSz="914400"/>
            <a:endParaRPr lang="en-GB" altLang="en-US" dirty="0"/>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17</a:t>
            </a:fld>
            <a:endParaRPr lang="en-GB" dirty="0"/>
          </a:p>
        </p:txBody>
      </p:sp>
    </p:spTree>
    <p:extLst>
      <p:ext uri="{BB962C8B-B14F-4D97-AF65-F5344CB8AC3E}">
        <p14:creationId xmlns:p14="http://schemas.microsoft.com/office/powerpoint/2010/main" val="359680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AU" altLang="en-US" dirty="0"/>
              <a:t>Diagrammatically, the top part of the plan looks like this. We already have a vision, so now we need goals.</a:t>
            </a:r>
          </a:p>
        </p:txBody>
      </p:sp>
      <p:sp>
        <p:nvSpPr>
          <p:cNvPr id="4" name="Slide Number Placeholder 3"/>
          <p:cNvSpPr>
            <a:spLocks noGrp="1"/>
          </p:cNvSpPr>
          <p:nvPr>
            <p:ph type="sldNum" sz="quarter" idx="10"/>
          </p:nvPr>
        </p:nvSpPr>
        <p:spPr/>
        <p:txBody>
          <a:bodyPr/>
          <a:lstStyle/>
          <a:p>
            <a:fld id="{69AB0435-A58D-4B6F-B848-F1922E60B89F}" type="slidenum">
              <a:rPr lang="en-GB" smtClean="0"/>
              <a:t>18</a:t>
            </a:fld>
            <a:endParaRPr lang="en-GB" dirty="0"/>
          </a:p>
        </p:txBody>
      </p:sp>
    </p:spTree>
    <p:extLst>
      <p:ext uri="{BB962C8B-B14F-4D97-AF65-F5344CB8AC3E}">
        <p14:creationId xmlns:p14="http://schemas.microsoft.com/office/powerpoint/2010/main" val="11895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This</a:t>
            </a:r>
            <a:r>
              <a:rPr lang="en-US" altLang="en-US" baseline="0" dirty="0" smtClean="0"/>
              <a:t> is activity Party C.</a:t>
            </a:r>
            <a:endParaRPr lang="en-US" altLang="en-US" dirty="0" smtClean="0"/>
          </a:p>
          <a:p>
            <a:pPr eaLnBrk="1" hangingPunct="1">
              <a:spcBef>
                <a:spcPct val="0"/>
              </a:spcBef>
            </a:pPr>
            <a:r>
              <a:rPr lang="en-US" altLang="en-US" dirty="0" smtClean="0"/>
              <a:t>See details in Session Plan. Remove </a:t>
            </a:r>
            <a:r>
              <a:rPr lang="en-US" altLang="en-US" dirty="0"/>
              <a:t>the drivers as these are out of our control and cannot be managed under EAFm. </a:t>
            </a:r>
          </a:p>
          <a:p>
            <a:pPr eaLnBrk="1" hangingPunct="1">
              <a:spcBef>
                <a:spcPct val="0"/>
              </a:spcBef>
            </a:pPr>
            <a:endParaRPr lang="en-US" altLang="en-US" dirty="0"/>
          </a:p>
          <a:p>
            <a:pPr eaLnBrk="1" hangingPunct="1">
              <a:spcBef>
                <a:spcPct val="0"/>
              </a:spcBef>
            </a:pPr>
            <a:r>
              <a:rPr lang="en-US" altLang="en-US" dirty="0"/>
              <a:t>Set goals for the 3 EAFm components by looking at the effects, noting that ecological well-being includes 2 sub-components – fish and the environment</a:t>
            </a:r>
          </a:p>
        </p:txBody>
      </p:sp>
      <p:sp>
        <p:nvSpPr>
          <p:cNvPr id="4" name="Slide Number Placeholder 3"/>
          <p:cNvSpPr>
            <a:spLocks noGrp="1"/>
          </p:cNvSpPr>
          <p:nvPr>
            <p:ph type="sldNum" sz="quarter" idx="10"/>
          </p:nvPr>
        </p:nvSpPr>
        <p:spPr/>
        <p:txBody>
          <a:bodyPr/>
          <a:lstStyle/>
          <a:p>
            <a:fld id="{69AB0435-A58D-4B6F-B848-F1922E60B89F}" type="slidenum">
              <a:rPr lang="en-GB" smtClean="0"/>
              <a:t>19</a:t>
            </a:fld>
            <a:endParaRPr lang="en-GB" dirty="0"/>
          </a:p>
        </p:txBody>
      </p:sp>
    </p:spTree>
    <p:extLst>
      <p:ext uri="{BB962C8B-B14F-4D97-AF65-F5344CB8AC3E}">
        <p14:creationId xmlns:p14="http://schemas.microsoft.com/office/powerpoint/2010/main" val="3655553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AU" altLang="en-US" dirty="0"/>
              <a:t>We have now finished the first part of step 2 and we can now write Section 3 &amp; 4 </a:t>
            </a:r>
            <a:r>
              <a:rPr lang="en-AU" altLang="en-US" dirty="0" smtClean="0"/>
              <a:t>of </a:t>
            </a:r>
            <a:r>
              <a:rPr lang="en-AU" altLang="en-US" dirty="0"/>
              <a:t>the EAFm Plan.</a:t>
            </a:r>
          </a:p>
        </p:txBody>
      </p:sp>
      <p:sp>
        <p:nvSpPr>
          <p:cNvPr id="4" name="Slide Number Placeholder 3"/>
          <p:cNvSpPr>
            <a:spLocks noGrp="1"/>
          </p:cNvSpPr>
          <p:nvPr>
            <p:ph type="sldNum" sz="quarter" idx="10"/>
          </p:nvPr>
        </p:nvSpPr>
        <p:spPr/>
        <p:txBody>
          <a:bodyPr/>
          <a:lstStyle/>
          <a:p>
            <a:fld id="{69AB0435-A58D-4B6F-B848-F1922E60B89F}" type="slidenum">
              <a:rPr lang="en-GB" smtClean="0"/>
              <a:t>20</a:t>
            </a:fld>
            <a:endParaRPr lang="en-GB" dirty="0"/>
          </a:p>
        </p:txBody>
      </p:sp>
    </p:spTree>
    <p:extLst>
      <p:ext uri="{BB962C8B-B14F-4D97-AF65-F5344CB8AC3E}">
        <p14:creationId xmlns:p14="http://schemas.microsoft.com/office/powerpoint/2010/main" val="1667885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Self explanatory</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531833B-3F0A-497E-8B7F-931F70449894}" type="slidenum">
              <a:rPr lang="en-US" altLang="en-US" smtClean="0">
                <a:latin typeface="Calibri" panose="020F0502020204030204" pitchFamily="34" charset="0"/>
              </a:rPr>
              <a:pPr/>
              <a:t>3</a:t>
            </a:fld>
            <a:endParaRPr lang="en-US" altLang="en-US" dirty="0">
              <a:latin typeface="Calibri" panose="020F0502020204030204" pitchFamily="34" charset="0"/>
            </a:endParaRPr>
          </a:p>
        </p:txBody>
      </p:sp>
    </p:spTree>
    <p:extLst>
      <p:ext uri="{BB962C8B-B14F-4D97-AF65-F5344CB8AC3E}">
        <p14:creationId xmlns:p14="http://schemas.microsoft.com/office/powerpoint/2010/main" val="3126605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Self explanatory</a:t>
            </a:r>
          </a:p>
        </p:txBody>
      </p:sp>
      <p:sp>
        <p:nvSpPr>
          <p:cNvPr id="4" name="Slide Number Placeholder 3"/>
          <p:cNvSpPr>
            <a:spLocks noGrp="1"/>
          </p:cNvSpPr>
          <p:nvPr>
            <p:ph type="sldNum" sz="quarter" idx="10"/>
          </p:nvPr>
        </p:nvSpPr>
        <p:spPr/>
        <p:txBody>
          <a:bodyPr/>
          <a:lstStyle/>
          <a:p>
            <a:fld id="{69AB0435-A58D-4B6F-B848-F1922E60B89F}" type="slidenum">
              <a:rPr lang="en-GB" smtClean="0"/>
              <a:t>21</a:t>
            </a:fld>
            <a:endParaRPr lang="en-GB" dirty="0"/>
          </a:p>
        </p:txBody>
      </p:sp>
    </p:spTree>
    <p:extLst>
      <p:ext uri="{BB962C8B-B14F-4D97-AF65-F5344CB8AC3E}">
        <p14:creationId xmlns:p14="http://schemas.microsoft.com/office/powerpoint/2010/main" val="2500785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2.1. The next step is for stakeholders to undertake an initial evaluation of threats and issues associated with the FMU. This should cover economic/social, ecological + governance considerations.</a:t>
            </a:r>
            <a:endParaRPr lang="en-AU" altLang="en-US" dirty="0"/>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4</a:t>
            </a:fld>
            <a:endParaRPr lang="en-GB" dirty="0"/>
          </a:p>
        </p:txBody>
      </p:sp>
    </p:spTree>
    <p:extLst>
      <p:ext uri="{BB962C8B-B14F-4D97-AF65-F5344CB8AC3E}">
        <p14:creationId xmlns:p14="http://schemas.microsoft.com/office/powerpoint/2010/main" val="2205876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latin typeface="Myriad Pro" pitchFamily="34" charset="0"/>
              </a:rPr>
              <a:t>Looking at the issues already identified earlier, you will notice that some are very broad (e.g.. climate change and pollution), while others are very specific. This is because some of the “issues” you have identified are causes of the problem and some are effects.</a:t>
            </a:r>
          </a:p>
          <a:p>
            <a:pPr eaLnBrk="1" hangingPunct="1">
              <a:spcBef>
                <a:spcPct val="0"/>
              </a:spcBef>
            </a:pPr>
            <a:endParaRPr lang="en-GB" altLang="en-US" dirty="0">
              <a:latin typeface="Myriad Pro" pitchFamily="34" charset="0"/>
            </a:endParaRPr>
          </a:p>
          <a:p>
            <a:pPr eaLnBrk="1" hangingPunct="1">
              <a:spcBef>
                <a:spcPct val="0"/>
              </a:spcBef>
            </a:pPr>
            <a:r>
              <a:rPr lang="en-GB" altLang="en-US" dirty="0">
                <a:latin typeface="Myriad Pro" pitchFamily="34" charset="0"/>
              </a:rPr>
              <a:t>A tool called “Problem tree” can help sort out the causes from the effects.</a:t>
            </a:r>
          </a:p>
          <a:p>
            <a:pPr eaLnBrk="1" hangingPunct="1">
              <a:spcBef>
                <a:spcPct val="0"/>
              </a:spcBef>
            </a:pPr>
            <a:endParaRPr lang="en-GB" altLang="en-US" u="sng" dirty="0">
              <a:latin typeface="Myriad Pro" pitchFamily="34" charset="0"/>
            </a:endParaRPr>
          </a:p>
          <a:p>
            <a:pPr eaLnBrk="1" hangingPunct="1">
              <a:spcBef>
                <a:spcPct val="0"/>
              </a:spcBef>
            </a:pPr>
            <a:r>
              <a:rPr lang="en-GB" altLang="en-US" u="sng" dirty="0">
                <a:latin typeface="Myriad Pro" pitchFamily="34" charset="0"/>
              </a:rPr>
              <a:t>One possible activity</a:t>
            </a:r>
          </a:p>
          <a:p>
            <a:pPr eaLnBrk="1" hangingPunct="1">
              <a:spcBef>
                <a:spcPct val="0"/>
              </a:spcBef>
            </a:pPr>
            <a:r>
              <a:rPr lang="en-GB" altLang="en-US" dirty="0">
                <a:latin typeface="Myriad Pro" pitchFamily="34" charset="0"/>
              </a:rPr>
              <a:t>In groups, discuss the issues and sort them into broad and more specific. The facilitator then organises these ideas into clusters. This process fosters interdependence </a:t>
            </a:r>
            <a:r>
              <a:rPr lang="en-GB" altLang="en-US" dirty="0" smtClean="0">
                <a:latin typeface="Myriad Pro" pitchFamily="34" charset="0"/>
              </a:rPr>
              <a:t>so </a:t>
            </a:r>
            <a:r>
              <a:rPr lang="en-GB" altLang="en-US" dirty="0">
                <a:latin typeface="Myriad Pro" pitchFamily="34" charset="0"/>
              </a:rPr>
              <a:t>called “Causal chain analysis and </a:t>
            </a:r>
            <a:r>
              <a:rPr lang="en-GB" altLang="en-US" dirty="0" smtClean="0">
                <a:latin typeface="Myriad Pro" pitchFamily="34" charset="0"/>
              </a:rPr>
              <a:t>collaboration”. </a:t>
            </a:r>
            <a:r>
              <a:rPr lang="en-GB" altLang="en-US" dirty="0">
                <a:latin typeface="Myriad Pro" pitchFamily="34" charset="0"/>
              </a:rPr>
              <a:t>This is a quick</a:t>
            </a:r>
            <a:r>
              <a:rPr lang="en-AU" altLang="en-US" dirty="0">
                <a:latin typeface="Myriad Pro" pitchFamily="34" charset="0"/>
              </a:rPr>
              <a:t> way to gather large amount of data and information from a group. It provides an opportunity to join like ideas </a:t>
            </a:r>
            <a:r>
              <a:rPr lang="en-AU" altLang="en-US" dirty="0" smtClean="0">
                <a:latin typeface="Myriad Pro" pitchFamily="34" charset="0"/>
              </a:rPr>
              <a:t>and </a:t>
            </a:r>
            <a:r>
              <a:rPr lang="en-AU" altLang="en-US" dirty="0">
                <a:latin typeface="Myriad Pro" pitchFamily="34" charset="0"/>
              </a:rPr>
              <a:t>develop synergies, encouraging group creativity</a:t>
            </a:r>
            <a:r>
              <a:rPr lang="en-AU" altLang="en-US" dirty="0" smtClean="0">
                <a:latin typeface="Myriad Pro" pitchFamily="34" charset="0"/>
              </a:rPr>
              <a:t>.</a:t>
            </a:r>
          </a:p>
          <a:p>
            <a:pPr eaLnBrk="1" hangingPunct="1">
              <a:spcBef>
                <a:spcPct val="0"/>
              </a:spcBef>
            </a:pPr>
            <a:endParaRPr lang="en-AU" altLang="en-US" dirty="0" smtClean="0">
              <a:latin typeface="Myriad Pro" pitchFamily="34" charset="0"/>
            </a:endParaRPr>
          </a:p>
          <a:p>
            <a:pPr eaLnBrk="1" hangingPunct="1">
              <a:spcBef>
                <a:spcPct val="0"/>
              </a:spcBef>
            </a:pPr>
            <a:r>
              <a:rPr lang="en-AU" altLang="en-US" dirty="0" smtClean="0">
                <a:latin typeface="Myriad Pro" pitchFamily="34" charset="0"/>
              </a:rPr>
              <a:t>See also Technical Tool n. 28</a:t>
            </a:r>
            <a:endParaRPr lang="en-GB" altLang="en-US" dirty="0"/>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5</a:t>
            </a:fld>
            <a:endParaRPr lang="en-GB" dirty="0"/>
          </a:p>
        </p:txBody>
      </p:sp>
    </p:spTree>
    <p:extLst>
      <p:ext uri="{BB962C8B-B14F-4D97-AF65-F5344CB8AC3E}">
        <p14:creationId xmlns:p14="http://schemas.microsoft.com/office/powerpoint/2010/main" val="2656364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Myriad Pro" pitchFamily="34" charset="0"/>
              </a:rPr>
              <a:t>Here we define the terms used in a problem tree analysis. Note that a driver is usually something we have no control over.</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6</a:t>
            </a:fld>
            <a:endParaRPr lang="en-GB" dirty="0"/>
          </a:p>
        </p:txBody>
      </p:sp>
    </p:spTree>
    <p:extLst>
      <p:ext uri="{BB962C8B-B14F-4D97-AF65-F5344CB8AC3E}">
        <p14:creationId xmlns:p14="http://schemas.microsoft.com/office/powerpoint/2010/main" val="2901004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In this example core problem is declining fish stocks. The effect of this is low income and high debt. The main cause in open access fishery that leads to too many boats and non-selective gear. The over-arching driver is Population and wealth growth forcing need</a:t>
            </a:r>
            <a:r>
              <a:rPr lang="en-US" altLang="ja-JP" baseline="0" dirty="0"/>
              <a:t> for higher incomes and increasing demand</a:t>
            </a:r>
            <a:r>
              <a:rPr lang="en-US" altLang="ja-JP" dirty="0"/>
              <a:t> for fish</a:t>
            </a:r>
            <a:r>
              <a:rPr lang="en-US" altLang="ja-JP" dirty="0" smtClean="0"/>
              <a:t>.</a:t>
            </a:r>
            <a:endParaRPr lang="en-GB" altLang="ja-JP" dirty="0" smtClean="0"/>
          </a:p>
          <a:p>
            <a:endParaRPr lang="en-GB" dirty="0" smtClean="0"/>
          </a:p>
          <a:p>
            <a:r>
              <a:rPr lang="en-GB" dirty="0" smtClean="0"/>
              <a:t>Refer</a:t>
            </a:r>
            <a:r>
              <a:rPr lang="en-GB" baseline="0" dirty="0" smtClean="0"/>
              <a:t> to Participant Handbook Module 11, Figure 11.1.</a:t>
            </a:r>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7</a:t>
            </a:fld>
            <a:endParaRPr lang="en-GB" dirty="0"/>
          </a:p>
        </p:txBody>
      </p:sp>
    </p:spTree>
    <p:extLst>
      <p:ext uri="{BB962C8B-B14F-4D97-AF65-F5344CB8AC3E}">
        <p14:creationId xmlns:p14="http://schemas.microsoft.com/office/powerpoint/2010/main" val="1168400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In this example core problem is declining fish stocks. The effect of this is low income and high debt. The main cause in open access fishery that leads to too many boats and non-selective gear. The over-arching driver is Population and wealth growth forcing need</a:t>
            </a:r>
            <a:r>
              <a:rPr lang="en-US" altLang="ja-JP" baseline="0" dirty="0"/>
              <a:t> for higher incomes and increasing demand</a:t>
            </a:r>
            <a:r>
              <a:rPr lang="en-US" altLang="ja-JP" dirty="0"/>
              <a:t> for fish.</a:t>
            </a:r>
            <a:endParaRPr lang="th-TH"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Refer</a:t>
            </a:r>
            <a:r>
              <a:rPr lang="en-GB" baseline="0" dirty="0" smtClean="0"/>
              <a:t> to Participant Handbook Module 11, Figure 11.1.</a:t>
            </a:r>
            <a:endParaRPr lang="en-GB" dirty="0" smtClean="0"/>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8</a:t>
            </a:fld>
            <a:endParaRPr lang="en-GB" dirty="0"/>
          </a:p>
        </p:txBody>
      </p:sp>
    </p:spTree>
    <p:extLst>
      <p:ext uri="{BB962C8B-B14F-4D97-AF65-F5344CB8AC3E}">
        <p14:creationId xmlns:p14="http://schemas.microsoft.com/office/powerpoint/2010/main" val="1047984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See details in Session Plan. This </a:t>
            </a:r>
            <a:r>
              <a:rPr lang="en-US" altLang="en-US" dirty="0"/>
              <a:t>is part A of an activity. Participants then carry out a simple “problem tree” by grouping issues into four levels (i) drivers, (ii) effects, (iii) core problems and causes.</a:t>
            </a:r>
          </a:p>
          <a:p>
            <a:pPr eaLnBrk="1" hangingPunct="1">
              <a:spcBef>
                <a:spcPct val="0"/>
              </a:spcBef>
            </a:pPr>
            <a:r>
              <a:rPr lang="en-US" altLang="en-US" dirty="0"/>
              <a:t>Group only takes one Core</a:t>
            </a:r>
            <a:r>
              <a:rPr lang="en-US" altLang="en-US" baseline="0" dirty="0"/>
              <a:t> Problem.</a:t>
            </a:r>
          </a:p>
          <a:p>
            <a:pPr eaLnBrk="1" hangingPunct="1">
              <a:spcBef>
                <a:spcPct val="0"/>
              </a:spcBef>
            </a:pPr>
            <a:r>
              <a:rPr lang="en-US" altLang="en-US" baseline="0" dirty="0"/>
              <a:t>Note there are several Core Problems that the </a:t>
            </a:r>
            <a:r>
              <a:rPr lang="en-US" altLang="en-US" baseline="0" dirty="0" smtClean="0"/>
              <a:t>EAFm </a:t>
            </a:r>
            <a:r>
              <a:rPr lang="en-US" altLang="en-US" baseline="0" dirty="0"/>
              <a:t>will try to resolve (social,  ecological/fishery,  governance)</a:t>
            </a:r>
          </a:p>
          <a:p>
            <a:pPr eaLnBrk="1" hangingPunct="1">
              <a:spcBef>
                <a:spcPct val="0"/>
              </a:spcBef>
            </a:pPr>
            <a:endParaRPr lang="en-US" altLang="en-US" dirty="0"/>
          </a:p>
        </p:txBody>
      </p:sp>
      <p:sp>
        <p:nvSpPr>
          <p:cNvPr id="4" name="Slide Number Placeholder 3"/>
          <p:cNvSpPr>
            <a:spLocks noGrp="1"/>
          </p:cNvSpPr>
          <p:nvPr>
            <p:ph type="sldNum" sz="quarter" idx="10"/>
          </p:nvPr>
        </p:nvSpPr>
        <p:spPr/>
        <p:txBody>
          <a:bodyPr/>
          <a:lstStyle/>
          <a:p>
            <a:fld id="{69AB0435-A58D-4B6F-B848-F1922E60B89F}" type="slidenum">
              <a:rPr lang="en-GB" smtClean="0"/>
              <a:t>9</a:t>
            </a:fld>
            <a:endParaRPr lang="en-GB" dirty="0"/>
          </a:p>
        </p:txBody>
      </p:sp>
    </p:spTree>
    <p:extLst>
      <p:ext uri="{BB962C8B-B14F-4D97-AF65-F5344CB8AC3E}">
        <p14:creationId xmlns:p14="http://schemas.microsoft.com/office/powerpoint/2010/main" val="343916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dirty="0"/>
              <a:t>The problem tree analysis is useful in helping you write an EAFm plan. Firstly it helps you write a story about the “Threats and Issues”. It can also help identify the drivers that are beyond our control and can be put aside in the planning exercise. Looking at the effects help us identify goals and it helps identify the real problems. It also starts identifying causes of the problem that can be addressed by management actions.</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10</a:t>
            </a:fld>
            <a:endParaRPr lang="en-GB" dirty="0"/>
          </a:p>
        </p:txBody>
      </p:sp>
    </p:spTree>
    <p:extLst>
      <p:ext uri="{BB962C8B-B14F-4D97-AF65-F5344CB8AC3E}">
        <p14:creationId xmlns:p14="http://schemas.microsoft.com/office/powerpoint/2010/main" val="3841322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A64942CA-A481-4726-8904-AA0C8FE001C5}" type="slidenum">
              <a:rPr lang="en-GB" smtClean="0"/>
              <a:pPr/>
              <a:t>‹#›</a:t>
            </a:fld>
            <a:endParaRPr lang="en-GB" dirty="0"/>
          </a:p>
        </p:txBody>
      </p:sp>
    </p:spTree>
    <p:extLst>
      <p:ext uri="{BB962C8B-B14F-4D97-AF65-F5344CB8AC3E}">
        <p14:creationId xmlns:p14="http://schemas.microsoft.com/office/powerpoint/2010/main" val="1162813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A64942CA-A481-4726-8904-AA0C8FE001C5}" type="slidenum">
              <a:rPr lang="en-GB" smtClean="0"/>
              <a:pPr/>
              <a:t>‹#›</a:t>
            </a:fld>
            <a:endParaRPr lang="en-GB" dirty="0"/>
          </a:p>
        </p:txBody>
      </p:sp>
    </p:spTree>
    <p:extLst>
      <p:ext uri="{BB962C8B-B14F-4D97-AF65-F5344CB8AC3E}">
        <p14:creationId xmlns:p14="http://schemas.microsoft.com/office/powerpoint/2010/main" val="3107453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A64942CA-A481-4726-8904-AA0C8FE001C5}" type="slidenum">
              <a:rPr lang="en-GB" smtClean="0"/>
              <a:pPr/>
              <a:t>‹#›</a:t>
            </a:fld>
            <a:endParaRPr lang="en-GB" dirty="0"/>
          </a:p>
        </p:txBody>
      </p:sp>
    </p:spTree>
    <p:extLst>
      <p:ext uri="{BB962C8B-B14F-4D97-AF65-F5344CB8AC3E}">
        <p14:creationId xmlns:p14="http://schemas.microsoft.com/office/powerpoint/2010/main" val="3139689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157275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645061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953890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370382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3498799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058368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1915372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146103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707541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2860878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3924227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GB"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2793889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367052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3929102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2880593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987244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488551"/>
            <a:ext cx="7886700" cy="75347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2331719"/>
            <a:ext cx="7886700" cy="384524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grpSp>
        <p:nvGrpSpPr>
          <p:cNvPr id="8" name="Group 7"/>
          <p:cNvGrpSpPr/>
          <p:nvPr userDrawn="1"/>
        </p:nvGrpSpPr>
        <p:grpSpPr>
          <a:xfrm>
            <a:off x="0" y="6400146"/>
            <a:ext cx="9144000" cy="487298"/>
            <a:chOff x="-1" y="5279487"/>
            <a:chExt cx="12285134" cy="487298"/>
          </a:xfrm>
        </p:grpSpPr>
        <p:sp>
          <p:nvSpPr>
            <p:cNvPr id="9" name="Pentagon 8"/>
            <p:cNvSpPr/>
            <p:nvPr userDrawn="1"/>
          </p:nvSpPr>
          <p:spPr>
            <a:xfrm>
              <a:off x="-1" y="5279491"/>
              <a:ext cx="9398724" cy="440267"/>
            </a:xfrm>
            <a:prstGeom prst="homePlate">
              <a:avLst/>
            </a:prstGeom>
            <a:solidFill>
              <a:srgbClr val="FFC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grpSp>
          <p:nvGrpSpPr>
            <p:cNvPr id="10" name="Group 5"/>
            <p:cNvGrpSpPr>
              <a:grpSpLocks/>
            </p:cNvGrpSpPr>
            <p:nvPr userDrawn="1"/>
          </p:nvGrpSpPr>
          <p:grpSpPr bwMode="auto">
            <a:xfrm>
              <a:off x="51903" y="5279487"/>
              <a:ext cx="12233230" cy="487298"/>
              <a:chOff x="92851" y="6406760"/>
              <a:chExt cx="12233539" cy="486008"/>
            </a:xfrm>
          </p:grpSpPr>
          <p:sp>
            <p:nvSpPr>
              <p:cNvPr id="11" name="Rectangle 10"/>
              <p:cNvSpPr/>
              <p:nvPr/>
            </p:nvSpPr>
            <p:spPr>
              <a:xfrm>
                <a:off x="92851" y="6406760"/>
                <a:ext cx="12233539" cy="486008"/>
              </a:xfrm>
              <a:prstGeom prst="rect">
                <a:avLst/>
              </a:prstGeom>
              <a:solidFill>
                <a:srgbClr val="FFD01B">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rgbClr val="16D934"/>
                  </a:solidFill>
                  <a:latin typeface="Myriad Pro" pitchFamily="34" charset="0"/>
                </a:endParaRPr>
              </a:p>
            </p:txBody>
          </p:sp>
          <p:sp>
            <p:nvSpPr>
              <p:cNvPr id="12" name="Subtitle 2"/>
              <p:cNvSpPr txBox="1">
                <a:spLocks/>
              </p:cNvSpPr>
              <p:nvPr/>
            </p:nvSpPr>
            <p:spPr bwMode="auto">
              <a:xfrm>
                <a:off x="92851" y="6502629"/>
                <a:ext cx="9025009" cy="37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 typeface="Arial" panose="020B0604020202020204" pitchFamily="34" charset="0"/>
                  <a:buNone/>
                </a:pPr>
                <a:r>
                  <a:rPr lang="en-US" altLang="en-US" sz="1600" b="1" dirty="0">
                    <a:solidFill>
                      <a:schemeClr val="tx1"/>
                    </a:solidFill>
                    <a:latin typeface="+mn-lt"/>
                  </a:rPr>
                  <a:t>11. STEP 2: IDENTIFY &amp; PRIORITIZE ISSUES &amp; GOALS</a:t>
                </a:r>
              </a:p>
              <a:p>
                <a:pPr algn="l" eaLnBrk="1" hangingPunct="1">
                  <a:spcBef>
                    <a:spcPct val="20000"/>
                  </a:spcBef>
                  <a:buFont typeface="Arial" panose="020B0604020202020204" pitchFamily="34" charset="0"/>
                  <a:buNone/>
                </a:pPr>
                <a:endParaRPr lang="en-US" altLang="en-US" sz="1600" b="1" kern="1200" dirty="0">
                  <a:solidFill>
                    <a:schemeClr val="tx1"/>
                  </a:solidFill>
                  <a:latin typeface="+mn-lt"/>
                  <a:ea typeface="+mn-ea"/>
                  <a:cs typeface="Arial" panose="020B0604020202020204" pitchFamily="34" charset="0"/>
                </a:endParaRPr>
              </a:p>
              <a:p>
                <a:pPr algn="l" eaLnBrk="1" hangingPunct="1">
                  <a:spcBef>
                    <a:spcPct val="20000"/>
                  </a:spcBef>
                  <a:buFont typeface="Arial" panose="020B0604020202020204" pitchFamily="34" charset="0"/>
                  <a:buNone/>
                </a:pPr>
                <a:endParaRPr lang="en-US" altLang="en-US" sz="1600" b="1" dirty="0">
                  <a:latin typeface="+mn-lt"/>
                </a:endParaRPr>
              </a:p>
            </p:txBody>
          </p:sp>
        </p:grpSp>
      </p:grpSp>
      <p:sp>
        <p:nvSpPr>
          <p:cNvPr id="13" name="Slide Number Placeholder 12"/>
          <p:cNvSpPr>
            <a:spLocks noGrp="1"/>
          </p:cNvSpPr>
          <p:nvPr>
            <p:ph type="sldNum" sz="quarter" idx="4"/>
          </p:nvPr>
        </p:nvSpPr>
        <p:spPr>
          <a:xfrm>
            <a:off x="8121131" y="6449218"/>
            <a:ext cx="862799" cy="365125"/>
          </a:xfrm>
          <a:prstGeom prst="rect">
            <a:avLst/>
          </a:prstGeom>
        </p:spPr>
        <p:txBody>
          <a:bodyPr vert="horz" lIns="91440" tIns="45720" rIns="91440" bIns="45720" rtlCol="0" anchor="ctr"/>
          <a:lstStyle>
            <a:lvl1pPr algn="r">
              <a:defRPr sz="1600" b="1">
                <a:solidFill>
                  <a:schemeClr val="tx1"/>
                </a:solidFill>
              </a:defRPr>
            </a:lvl1pPr>
          </a:lstStyle>
          <a:p>
            <a:fld id="{A9B52746-7CA1-4DD1-9652-F7B4FA79034F}" type="slidenum">
              <a:rPr lang="en-GB" smtClean="0"/>
              <a:pPr/>
              <a:t>‹#›</a:t>
            </a:fld>
            <a:endParaRPr lang="en-GB" dirty="0"/>
          </a:p>
        </p:txBody>
      </p:sp>
      <p:pic>
        <p:nvPicPr>
          <p:cNvPr id="14" name="Picture 13"/>
          <p:cNvPicPr>
            <a:picLocks noChangeAspect="1"/>
          </p:cNvPicPr>
          <p:nvPr userDrawn="1"/>
        </p:nvPicPr>
        <p:blipFill rotWithShape="1">
          <a:blip r:embed="rId21">
            <a:extLst>
              <a:ext uri="{28A0092B-C50C-407E-A947-70E740481C1C}">
                <a14:useLocalDpi xmlns:a14="http://schemas.microsoft.com/office/drawing/2010/main" val="0"/>
              </a:ext>
            </a:extLst>
          </a:blip>
          <a:srcRect l="1650" t="4295" r="679" b="10365"/>
          <a:stretch/>
        </p:blipFill>
        <p:spPr>
          <a:xfrm>
            <a:off x="0" y="-37280"/>
            <a:ext cx="9144000" cy="1386020"/>
          </a:xfrm>
          <a:prstGeom prst="rect">
            <a:avLst/>
          </a:prstGeom>
        </p:spPr>
      </p:pic>
    </p:spTree>
    <p:extLst>
      <p:ext uri="{BB962C8B-B14F-4D97-AF65-F5344CB8AC3E}">
        <p14:creationId xmlns:p14="http://schemas.microsoft.com/office/powerpoint/2010/main" val="203804576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1" r:id="rId12"/>
    <p:sldLayoutId id="2147483672" r:id="rId13"/>
    <p:sldLayoutId id="2147483673" r:id="rId14"/>
    <p:sldLayoutId id="2147483674" r:id="rId15"/>
    <p:sldLayoutId id="2147483675" r:id="rId16"/>
    <p:sldLayoutId id="2147483676" r:id="rId17"/>
    <p:sldLayoutId id="2147483677" r:id="rId18"/>
    <p:sldLayoutId id="2147483679" r:id="rId19"/>
  </p:sldLayoutIdLst>
  <p:hf hdr="0" ftr="0" dt="0"/>
  <p:txStyles>
    <p:titleStyle>
      <a:lvl1pPr algn="l" defTabSz="914400" rtl="0" eaLnBrk="1" latinLnBrk="0" hangingPunct="1">
        <a:lnSpc>
          <a:spcPct val="90000"/>
        </a:lnSpc>
        <a:spcBef>
          <a:spcPct val="0"/>
        </a:spcBef>
        <a:buNone/>
        <a:defRPr sz="3600" b="1"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2244EDDE-A91D-4F4F-8AC8-19298CCDCDF4}" type="slidenum">
              <a:rPr lang="en-GB" smtClean="0"/>
              <a:pPr/>
              <a:t>1</a:t>
            </a:fld>
            <a:endParaRPr lang="en-GB" dirty="0"/>
          </a:p>
        </p:txBody>
      </p:sp>
      <p:grpSp>
        <p:nvGrpSpPr>
          <p:cNvPr id="10" name="Group 9"/>
          <p:cNvGrpSpPr/>
          <p:nvPr/>
        </p:nvGrpSpPr>
        <p:grpSpPr>
          <a:xfrm>
            <a:off x="0" y="3322347"/>
            <a:ext cx="9167508" cy="3583137"/>
            <a:chOff x="0" y="3322347"/>
            <a:chExt cx="9167508" cy="3583137"/>
          </a:xfrm>
        </p:grpSpPr>
        <p:sp>
          <p:nvSpPr>
            <p:cNvPr id="11" name="Rectangle 10"/>
            <p:cNvSpPr/>
            <p:nvPr/>
          </p:nvSpPr>
          <p:spPr>
            <a:xfrm>
              <a:off x="0" y="3322347"/>
              <a:ext cx="9167508" cy="3583137"/>
            </a:xfrm>
            <a:prstGeom prst="rect">
              <a:avLst/>
            </a:prstGeom>
            <a:gradFill flip="none" rotWithShape="1">
              <a:gsLst>
                <a:gs pos="0">
                  <a:schemeClr val="accent4">
                    <a:lumMod val="0"/>
                    <a:lumOff val="100000"/>
                  </a:schemeClr>
                </a:gs>
                <a:gs pos="20000">
                  <a:schemeClr val="accent4">
                    <a:lumMod val="0"/>
                    <a:lumOff val="100000"/>
                  </a:schemeClr>
                </a:gs>
                <a:gs pos="100000">
                  <a:schemeClr val="accent4">
                    <a:lumMod val="10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endParaRPr lang="en-GB" dirty="0"/>
            </a:p>
          </p:txBody>
        </p:sp>
        <p:sp>
          <p:nvSpPr>
            <p:cNvPr id="12" name="Title 1"/>
            <p:cNvSpPr txBox="1">
              <a:spLocks/>
            </p:cNvSpPr>
            <p:nvPr/>
          </p:nvSpPr>
          <p:spPr bwMode="auto">
            <a:xfrm>
              <a:off x="178292" y="5753091"/>
              <a:ext cx="6122496" cy="884102"/>
            </a:xfrm>
            <a:prstGeom prst="rect">
              <a:avLst/>
            </a:prstGeom>
            <a:solidFill>
              <a:schemeClr val="accent4">
                <a:lumMod val="75000"/>
              </a:schemeClr>
            </a:solidFill>
            <a:ln>
              <a:noFill/>
            </a:ln>
          </p:spPr>
          <p:txBody>
            <a:bodyPr anchor="ctr" anchorCtr="1"/>
            <a:lstStyle>
              <a:lvl1pPr algn="ctr" eaLnBrk="1" hangingPunct="1">
                <a:defRPr sz="4000" b="1">
                  <a:solidFill>
                    <a:schemeClr val="bg1"/>
                  </a:solidFill>
                  <a:latin typeface="Myriad Pro" pitchFamily="34" charset="0"/>
                </a:defRPr>
              </a:lvl1pPr>
              <a:lvl2pPr algn="ctr">
                <a:defRPr sz="4400">
                  <a:latin typeface="Calibri" pitchFamily="34" charset="0"/>
                </a:defRPr>
              </a:lvl2pPr>
              <a:lvl3pPr algn="ctr">
                <a:defRPr sz="4400">
                  <a:latin typeface="Calibri" pitchFamily="34" charset="0"/>
                </a:defRPr>
              </a:lvl3pPr>
              <a:lvl4pPr algn="ctr">
                <a:defRPr sz="4400">
                  <a:latin typeface="Calibri" pitchFamily="34" charset="0"/>
                </a:defRPr>
              </a:lvl4pPr>
              <a:lvl5pPr algn="ctr">
                <a:defRPr sz="4400">
                  <a:latin typeface="Calibri" pitchFamily="34" charset="0"/>
                </a:defRPr>
              </a:lvl5pPr>
              <a:lvl6pPr marL="457200" algn="ctr" defTabSz="457200" fontAlgn="base">
                <a:spcBef>
                  <a:spcPct val="0"/>
                </a:spcBef>
                <a:spcAft>
                  <a:spcPct val="0"/>
                </a:spcAft>
                <a:defRPr sz="4400">
                  <a:latin typeface="Calibri" pitchFamily="34" charset="0"/>
                </a:defRPr>
              </a:lvl6pPr>
              <a:lvl7pPr marL="914400" algn="ctr" defTabSz="457200" fontAlgn="base">
                <a:spcBef>
                  <a:spcPct val="0"/>
                </a:spcBef>
                <a:spcAft>
                  <a:spcPct val="0"/>
                </a:spcAft>
                <a:defRPr sz="4400">
                  <a:latin typeface="Calibri" pitchFamily="34" charset="0"/>
                </a:defRPr>
              </a:lvl7pPr>
              <a:lvl8pPr marL="1371600" algn="ctr" defTabSz="457200" fontAlgn="base">
                <a:spcBef>
                  <a:spcPct val="0"/>
                </a:spcBef>
                <a:spcAft>
                  <a:spcPct val="0"/>
                </a:spcAft>
                <a:defRPr sz="4400">
                  <a:latin typeface="Calibri" pitchFamily="34" charset="0"/>
                </a:defRPr>
              </a:lvl8pPr>
              <a:lvl9pPr marL="1828800" algn="ctr" defTabSz="457200" fontAlgn="base">
                <a:spcBef>
                  <a:spcPct val="0"/>
                </a:spcBef>
                <a:spcAft>
                  <a:spcPct val="0"/>
                </a:spcAft>
                <a:defRPr sz="4400">
                  <a:latin typeface="Calibri" pitchFamily="34" charset="0"/>
                </a:defRPr>
              </a:lvl9pPr>
            </a:lstStyle>
            <a:p>
              <a:pPr algn="l"/>
              <a:r>
                <a:rPr lang="en-US" altLang="en-US" sz="2400" dirty="0">
                  <a:latin typeface="+mn-lt"/>
                </a:rPr>
                <a:t>Essential EAFm training</a:t>
              </a:r>
            </a:p>
            <a:p>
              <a:pPr algn="l"/>
              <a:r>
                <a:rPr lang="en-US" altLang="en-US" sz="2400" dirty="0" smtClean="0">
                  <a:latin typeface="+mn-lt"/>
                </a:rPr>
                <a:t>Date |Place </a:t>
              </a:r>
              <a:endParaRPr lang="en-US" altLang="en-US" sz="2400" dirty="0">
                <a:latin typeface="+mn-lt"/>
              </a:endParaRPr>
            </a:p>
          </p:txBody>
        </p:sp>
      </p:grpSp>
      <p:sp>
        <p:nvSpPr>
          <p:cNvPr id="4100" name="Title 1"/>
          <p:cNvSpPr>
            <a:spLocks noGrp="1"/>
          </p:cNvSpPr>
          <p:nvPr>
            <p:ph type="ctrTitle" idx="4294967295"/>
          </p:nvPr>
        </p:nvSpPr>
        <p:spPr bwMode="auto">
          <a:xfrm>
            <a:off x="178292" y="3519838"/>
            <a:ext cx="6122496" cy="1989318"/>
          </a:xfrm>
          <a:prstGeom prst="rect">
            <a:avLst/>
          </a:prstGeom>
          <a:gradFill flip="none" rotWithShape="1">
            <a:gsLst>
              <a:gs pos="0">
                <a:schemeClr val="accent4">
                  <a:lumMod val="75000"/>
                </a:schemeClr>
              </a:gs>
              <a:gs pos="100000">
                <a:schemeClr val="accent2">
                  <a:lumMod val="50000"/>
                  <a:alpha val="40000"/>
                </a:schemeClr>
              </a:gs>
            </a:gsLst>
            <a:path path="circle">
              <a:fillToRect l="100000" t="100000"/>
            </a:path>
            <a:tileRect r="-100000" b="-100000"/>
          </a:gradFill>
          <a:ln>
            <a:noFill/>
          </a:ln>
        </p:spPr>
        <p:txBody>
          <a:bodyPr anchor="ctr" anchorCtr="0">
            <a:noAutofit/>
          </a:bodyPr>
          <a:lstStyle/>
          <a:p>
            <a:r>
              <a:rPr lang="en-US" altLang="en-US" sz="3200" dirty="0">
                <a:solidFill>
                  <a:schemeClr val="bg1"/>
                </a:solidFill>
                <a:ea typeface="+mn-ea"/>
                <a:cs typeface="Arial" panose="020B0604020202020204" pitchFamily="34" charset="0"/>
              </a:rPr>
              <a:t>Session 11</a:t>
            </a:r>
            <a:br>
              <a:rPr lang="en-US" altLang="en-US" sz="3200" dirty="0">
                <a:solidFill>
                  <a:schemeClr val="bg1"/>
                </a:solidFill>
                <a:ea typeface="+mn-ea"/>
                <a:cs typeface="Arial" panose="020B0604020202020204" pitchFamily="34" charset="0"/>
              </a:rPr>
            </a:br>
            <a:r>
              <a:rPr lang="en-US" altLang="en-US" sz="3200" dirty="0">
                <a:solidFill>
                  <a:srgbClr val="FFE23C"/>
                </a:solidFill>
              </a:rPr>
              <a:t>Steps 2.1 – 2.3 </a:t>
            </a:r>
            <a:r>
              <a:rPr lang="en-US" altLang="en-US" sz="3200" dirty="0">
                <a:solidFill>
                  <a:srgbClr val="FFFF00"/>
                </a:solidFill>
              </a:rPr>
              <a:t/>
            </a:r>
            <a:br>
              <a:rPr lang="en-US" altLang="en-US" sz="3200" dirty="0">
                <a:solidFill>
                  <a:srgbClr val="FFFF00"/>
                </a:solidFill>
              </a:rPr>
            </a:br>
            <a:r>
              <a:rPr lang="en-US" altLang="en-US" sz="3200" dirty="0">
                <a:solidFill>
                  <a:schemeClr val="bg1"/>
                </a:solidFill>
              </a:rPr>
              <a:t>Identify and prioritize issues and goals</a:t>
            </a:r>
            <a:endParaRPr lang="en-US" altLang="en-US" sz="3200" dirty="0">
              <a:solidFill>
                <a:srgbClr val="FFE23C"/>
              </a:solidFill>
            </a:endParaRPr>
          </a:p>
        </p:txBody>
      </p:sp>
      <p:pic>
        <p:nvPicPr>
          <p:cNvPr id="16" name="Content Placeholder 2"/>
          <p:cNvPicPr>
            <a:picLocks noChangeAspect="1"/>
          </p:cNvPicPr>
          <p:nvPr/>
        </p:nvPicPr>
        <p:blipFill rotWithShape="1">
          <a:blip r:embed="rId2" cstate="print">
            <a:extLst>
              <a:ext uri="{28A0092B-C50C-407E-A947-70E740481C1C}">
                <a14:useLocalDpi xmlns:a14="http://schemas.microsoft.com/office/drawing/2010/main" val="0"/>
              </a:ext>
            </a:extLst>
          </a:blip>
          <a:srcRect l="-397" t="33136" r="397" b="13479"/>
          <a:stretch/>
        </p:blipFill>
        <p:spPr>
          <a:xfrm>
            <a:off x="-36418" y="-101394"/>
            <a:ext cx="9180418" cy="3460755"/>
          </a:xfrm>
          <a:prstGeom prst="rect">
            <a:avLst/>
          </a:prstGeom>
        </p:spPr>
      </p:pic>
    </p:spTree>
    <p:extLst>
      <p:ext uri="{BB962C8B-B14F-4D97-AF65-F5344CB8AC3E}">
        <p14:creationId xmlns:p14="http://schemas.microsoft.com/office/powerpoint/2010/main" val="4249466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88551"/>
            <a:ext cx="7886700" cy="753473"/>
          </a:xfrm>
        </p:spPr>
        <p:txBody>
          <a:bodyPr/>
          <a:lstStyle/>
          <a:p>
            <a:r>
              <a:rPr lang="en-AU" altLang="en-US" dirty="0"/>
              <a:t>Using the problem tree</a:t>
            </a:r>
            <a:endParaRPr lang="en-GB" dirty="0"/>
          </a:p>
        </p:txBody>
      </p:sp>
      <p:sp>
        <p:nvSpPr>
          <p:cNvPr id="3" name="Content Placeholder 2"/>
          <p:cNvSpPr>
            <a:spLocks noGrp="1"/>
          </p:cNvSpPr>
          <p:nvPr>
            <p:ph idx="1"/>
          </p:nvPr>
        </p:nvSpPr>
        <p:spPr>
          <a:xfrm>
            <a:off x="628650" y="2300187"/>
            <a:ext cx="7886700" cy="4104357"/>
          </a:xfrm>
        </p:spPr>
        <p:txBody>
          <a:bodyPr>
            <a:normAutofit fontScale="92500" lnSpcReduction="10000"/>
          </a:bodyPr>
          <a:lstStyle/>
          <a:p>
            <a:pPr marL="0" indent="0">
              <a:buNone/>
            </a:pPr>
            <a:r>
              <a:rPr lang="en-AU" dirty="0"/>
              <a:t>You can use the problem tree to help:</a:t>
            </a:r>
          </a:p>
          <a:p>
            <a:pPr marL="0" indent="0">
              <a:buNone/>
            </a:pPr>
            <a:endParaRPr lang="en-AU" dirty="0"/>
          </a:p>
          <a:p>
            <a:pPr marL="514350" indent="-514350">
              <a:buFont typeface="+mj-lt"/>
              <a:buAutoNum type="arabicPeriod"/>
            </a:pPr>
            <a:r>
              <a:rPr lang="en-AU" dirty="0"/>
              <a:t>Write section 3 of the EAFm Plan “Threats and Issues” </a:t>
            </a:r>
          </a:p>
          <a:p>
            <a:pPr marL="514350" indent="-514350">
              <a:buFont typeface="+mj-lt"/>
              <a:buAutoNum type="arabicPeriod"/>
            </a:pPr>
            <a:r>
              <a:rPr lang="en-AU" dirty="0"/>
              <a:t>Identify drivers that can be put aside because they are out of our control</a:t>
            </a:r>
          </a:p>
          <a:p>
            <a:pPr marL="514350" indent="-514350">
              <a:buFont typeface="+mj-lt"/>
              <a:buAutoNum type="arabicPeriod"/>
            </a:pPr>
            <a:r>
              <a:rPr lang="en-AU" dirty="0"/>
              <a:t>Sort out which are the real core problems and objectives</a:t>
            </a:r>
          </a:p>
          <a:p>
            <a:pPr marL="514350" indent="-514350">
              <a:buFont typeface="+mj-lt"/>
              <a:buAutoNum type="arabicPeriod"/>
            </a:pPr>
            <a:r>
              <a:rPr lang="en-AU" dirty="0"/>
              <a:t>Identify causes that can be addressed by mgmt. actions</a:t>
            </a:r>
          </a:p>
        </p:txBody>
      </p:sp>
      <p:sp>
        <p:nvSpPr>
          <p:cNvPr id="4" name="Slide Number Placeholder 3"/>
          <p:cNvSpPr>
            <a:spLocks noGrp="1"/>
          </p:cNvSpPr>
          <p:nvPr>
            <p:ph type="sldNum" sz="quarter" idx="12"/>
          </p:nvPr>
        </p:nvSpPr>
        <p:spPr/>
        <p:txBody>
          <a:bodyPr/>
          <a:lstStyle/>
          <a:p>
            <a:fld id="{9C9FB744-6D96-42AD-8134-B53D5656793E}" type="slidenum">
              <a:rPr lang="en-GB" smtClean="0"/>
              <a:pPr/>
              <a:t>10</a:t>
            </a:fld>
            <a:endParaRPr lang="en-GB" dirty="0"/>
          </a:p>
        </p:txBody>
      </p:sp>
    </p:spTree>
    <p:extLst>
      <p:ext uri="{BB962C8B-B14F-4D97-AF65-F5344CB8AC3E}">
        <p14:creationId xmlns:p14="http://schemas.microsoft.com/office/powerpoint/2010/main" val="1446863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88" y="1488551"/>
            <a:ext cx="8310562" cy="753473"/>
          </a:xfrm>
        </p:spPr>
        <p:txBody>
          <a:bodyPr/>
          <a:lstStyle/>
          <a:p>
            <a:r>
              <a:rPr lang="en-US" altLang="en-US" dirty="0"/>
              <a:t>Using the problem tree to build the plan</a:t>
            </a:r>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11</a:t>
            </a:fld>
            <a:endParaRPr lang="en-GB" dirty="0"/>
          </a:p>
        </p:txBody>
      </p:sp>
      <p:sp>
        <p:nvSpPr>
          <p:cNvPr id="8" name="Right Arrow 7"/>
          <p:cNvSpPr/>
          <p:nvPr/>
        </p:nvSpPr>
        <p:spPr>
          <a:xfrm>
            <a:off x="3664230" y="2509838"/>
            <a:ext cx="1778000" cy="63182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dirty="0"/>
          </a:p>
        </p:txBody>
      </p:sp>
      <p:sp>
        <p:nvSpPr>
          <p:cNvPr id="9" name="Right Arrow 8"/>
          <p:cNvSpPr/>
          <p:nvPr/>
        </p:nvSpPr>
        <p:spPr>
          <a:xfrm>
            <a:off x="3665817" y="3813175"/>
            <a:ext cx="1778000" cy="63182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dirty="0"/>
          </a:p>
        </p:txBody>
      </p:sp>
      <p:sp>
        <p:nvSpPr>
          <p:cNvPr id="10" name="Right Arrow 9"/>
          <p:cNvSpPr/>
          <p:nvPr/>
        </p:nvSpPr>
        <p:spPr>
          <a:xfrm>
            <a:off x="3740430" y="5243513"/>
            <a:ext cx="1779587" cy="63182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dirty="0"/>
          </a:p>
        </p:txBody>
      </p:sp>
      <p:sp>
        <p:nvSpPr>
          <p:cNvPr id="11" name="TextBox 2"/>
          <p:cNvSpPr txBox="1">
            <a:spLocks noChangeArrowheads="1"/>
          </p:cNvSpPr>
          <p:nvPr/>
        </p:nvSpPr>
        <p:spPr bwMode="auto">
          <a:xfrm>
            <a:off x="969963" y="2439054"/>
            <a:ext cx="1592487"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4000" b="1" dirty="0">
                <a:latin typeface="+mn-lt"/>
              </a:rPr>
              <a:t>Effects</a:t>
            </a:r>
          </a:p>
        </p:txBody>
      </p:sp>
      <p:sp>
        <p:nvSpPr>
          <p:cNvPr id="12" name="TextBox 15"/>
          <p:cNvSpPr txBox="1">
            <a:spLocks noChangeArrowheads="1"/>
          </p:cNvSpPr>
          <p:nvPr/>
        </p:nvSpPr>
        <p:spPr bwMode="auto">
          <a:xfrm>
            <a:off x="204788" y="3769379"/>
            <a:ext cx="3292312"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4000" b="1" dirty="0">
                <a:latin typeface="+mn-lt"/>
              </a:rPr>
              <a:t>Core problems</a:t>
            </a:r>
          </a:p>
        </p:txBody>
      </p:sp>
      <p:sp>
        <p:nvSpPr>
          <p:cNvPr id="13" name="TextBox 16"/>
          <p:cNvSpPr txBox="1">
            <a:spLocks noChangeArrowheads="1"/>
          </p:cNvSpPr>
          <p:nvPr/>
        </p:nvSpPr>
        <p:spPr bwMode="auto">
          <a:xfrm>
            <a:off x="969963" y="5199717"/>
            <a:ext cx="1653017"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4000" b="1" dirty="0">
                <a:latin typeface="+mn-lt"/>
              </a:rPr>
              <a:t>Causes</a:t>
            </a:r>
          </a:p>
        </p:txBody>
      </p:sp>
      <p:sp>
        <p:nvSpPr>
          <p:cNvPr id="14" name="TextBox 17"/>
          <p:cNvSpPr txBox="1">
            <a:spLocks noChangeArrowheads="1"/>
          </p:cNvSpPr>
          <p:nvPr/>
        </p:nvSpPr>
        <p:spPr bwMode="auto">
          <a:xfrm>
            <a:off x="5892099" y="3475504"/>
            <a:ext cx="279745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4000" b="1" dirty="0">
                <a:solidFill>
                  <a:schemeClr val="accent1">
                    <a:lumMod val="50000"/>
                  </a:schemeClr>
                </a:solidFill>
                <a:latin typeface="+mn-lt"/>
              </a:rPr>
              <a:t>Give the objectives</a:t>
            </a:r>
          </a:p>
        </p:txBody>
      </p:sp>
      <p:sp>
        <p:nvSpPr>
          <p:cNvPr id="15" name="TextBox 18"/>
          <p:cNvSpPr txBox="1">
            <a:spLocks noChangeArrowheads="1"/>
          </p:cNvSpPr>
          <p:nvPr/>
        </p:nvSpPr>
        <p:spPr bwMode="auto">
          <a:xfrm>
            <a:off x="5917925" y="2366574"/>
            <a:ext cx="3107261"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4000" b="1" dirty="0">
                <a:solidFill>
                  <a:schemeClr val="accent1">
                    <a:lumMod val="50000"/>
                  </a:schemeClr>
                </a:solidFill>
                <a:latin typeface="+mn-lt"/>
              </a:rPr>
              <a:t>Sets the goals</a:t>
            </a:r>
          </a:p>
        </p:txBody>
      </p:sp>
      <p:sp>
        <p:nvSpPr>
          <p:cNvPr id="16" name="TextBox 19"/>
          <p:cNvSpPr txBox="1">
            <a:spLocks noChangeArrowheads="1"/>
          </p:cNvSpPr>
          <p:nvPr/>
        </p:nvSpPr>
        <p:spPr bwMode="auto">
          <a:xfrm>
            <a:off x="5792512" y="4914512"/>
            <a:ext cx="303628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4000" b="1" dirty="0">
                <a:solidFill>
                  <a:schemeClr val="accent1">
                    <a:lumMod val="50000"/>
                  </a:schemeClr>
                </a:solidFill>
                <a:latin typeface="+mn-lt"/>
              </a:rPr>
              <a:t>Management</a:t>
            </a:r>
          </a:p>
          <a:p>
            <a:r>
              <a:rPr lang="en-AU" altLang="en-US" sz="4000" b="1" dirty="0">
                <a:solidFill>
                  <a:schemeClr val="accent1">
                    <a:lumMod val="50000"/>
                  </a:schemeClr>
                </a:solidFill>
                <a:latin typeface="+mn-lt"/>
              </a:rPr>
              <a:t>actions</a:t>
            </a:r>
          </a:p>
        </p:txBody>
      </p:sp>
    </p:spTree>
    <p:extLst>
      <p:ext uri="{BB962C8B-B14F-4D97-AF65-F5344CB8AC3E}">
        <p14:creationId xmlns:p14="http://schemas.microsoft.com/office/powerpoint/2010/main" val="801286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1488551"/>
            <a:ext cx="8443911" cy="753473"/>
          </a:xfrm>
        </p:spPr>
        <p:txBody>
          <a:bodyPr>
            <a:normAutofit/>
          </a:bodyPr>
          <a:lstStyle/>
          <a:p>
            <a:r>
              <a:rPr lang="en-US" altLang="en-US" dirty="0"/>
              <a:t>2.2 Prioritizing core problems and causes</a:t>
            </a:r>
            <a:endParaRPr lang="en-GB" dirty="0"/>
          </a:p>
        </p:txBody>
      </p:sp>
      <p:sp>
        <p:nvSpPr>
          <p:cNvPr id="7" name="Content Placeholder 6"/>
          <p:cNvSpPr>
            <a:spLocks noGrp="1"/>
          </p:cNvSpPr>
          <p:nvPr>
            <p:ph idx="1"/>
          </p:nvPr>
        </p:nvSpPr>
        <p:spPr/>
        <p:txBody>
          <a:bodyPr vert="horz" lIns="91440" tIns="45720" rIns="91440" bIns="45720" rtlCol="0" anchor="t">
            <a:normAutofit/>
          </a:bodyPr>
          <a:lstStyle/>
          <a:p>
            <a:pPr marL="0" indent="0">
              <a:buNone/>
            </a:pPr>
            <a:r>
              <a:rPr lang="en-GB" dirty="0"/>
              <a:t>Identifying the causes which produce the core problems can result in a long list</a:t>
            </a:r>
          </a:p>
          <a:p>
            <a:pPr marL="0" indent="0">
              <a:buNone/>
            </a:pPr>
            <a:r>
              <a:rPr lang="en-GB" dirty="0"/>
              <a:t>Need to prioritize as they cannot all be managed at once</a:t>
            </a:r>
          </a:p>
          <a:p>
            <a:pPr marL="0" indent="0">
              <a:buNone/>
            </a:pPr>
            <a:r>
              <a:rPr lang="en-GB" dirty="0"/>
              <a:t>To prioritize them:</a:t>
            </a:r>
          </a:p>
          <a:p>
            <a:pPr lvl="1"/>
            <a:r>
              <a:rPr lang="en-GB" dirty="0"/>
              <a:t>Use a tool to sort them, for example:</a:t>
            </a:r>
          </a:p>
          <a:p>
            <a:pPr lvl="2"/>
            <a:r>
              <a:rPr lang="en-GB" dirty="0"/>
              <a:t>Simple ranking</a:t>
            </a:r>
          </a:p>
          <a:p>
            <a:pPr lvl="2"/>
            <a:r>
              <a:rPr lang="en-GB" dirty="0"/>
              <a:t>Risk assessment</a:t>
            </a:r>
          </a:p>
          <a:p>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12</a:t>
            </a:fld>
            <a:endParaRPr lang="en-GB" dirty="0"/>
          </a:p>
        </p:txBody>
      </p:sp>
    </p:spTree>
    <p:extLst>
      <p:ext uri="{BB962C8B-B14F-4D97-AF65-F5344CB8AC3E}">
        <p14:creationId xmlns:p14="http://schemas.microsoft.com/office/powerpoint/2010/main" val="3696658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Risk assessment</a:t>
            </a:r>
            <a:endParaRPr lang="en-GB" dirty="0"/>
          </a:p>
        </p:txBody>
      </p:sp>
      <p:sp>
        <p:nvSpPr>
          <p:cNvPr id="7" name="Content Placeholder 6"/>
          <p:cNvSpPr>
            <a:spLocks noGrp="1"/>
          </p:cNvSpPr>
          <p:nvPr>
            <p:ph idx="1"/>
          </p:nvPr>
        </p:nvSpPr>
        <p:spPr>
          <a:xfrm>
            <a:off x="628650" y="2331719"/>
            <a:ext cx="7458075" cy="3845243"/>
          </a:xfrm>
        </p:spPr>
        <p:txBody>
          <a:bodyPr/>
          <a:lstStyle/>
          <a:p>
            <a:pPr marL="0" indent="0">
              <a:buNone/>
            </a:pPr>
            <a:r>
              <a:rPr lang="en-GB" altLang="en-US" dirty="0"/>
              <a:t>How likely is it to go wrong?  (likelihood)</a:t>
            </a:r>
          </a:p>
          <a:p>
            <a:pPr marL="0" indent="0">
              <a:buNone/>
            </a:pPr>
            <a:endParaRPr lang="en-GB" altLang="en-US" dirty="0"/>
          </a:p>
          <a:p>
            <a:pPr marL="0" indent="0">
              <a:buNone/>
            </a:pPr>
            <a:r>
              <a:rPr lang="en-GB" altLang="en-US" dirty="0"/>
              <a:t>What would be the consequences of it going wrong? (impact)</a:t>
            </a:r>
          </a:p>
          <a:p>
            <a:pPr marL="0" indent="0" algn="ctr">
              <a:buNone/>
            </a:pPr>
            <a:endParaRPr lang="en-GB" altLang="en-US" sz="3600" b="1" dirty="0">
              <a:solidFill>
                <a:srgbClr val="FF0000"/>
              </a:solidFill>
            </a:endParaRPr>
          </a:p>
          <a:p>
            <a:pPr marL="0" indent="0" algn="ctr">
              <a:buNone/>
            </a:pPr>
            <a:r>
              <a:rPr lang="en-GB" altLang="en-US" sz="3600" b="1" dirty="0">
                <a:solidFill>
                  <a:srgbClr val="FF0000"/>
                </a:solidFill>
              </a:rPr>
              <a:t>RISK = LIKELIHOOD x IMPACT</a:t>
            </a:r>
          </a:p>
          <a:p>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13</a:t>
            </a:fld>
            <a:endParaRPr lang="en-GB" dirty="0"/>
          </a:p>
        </p:txBody>
      </p:sp>
    </p:spTree>
    <p:extLst>
      <p:ext uri="{BB962C8B-B14F-4D97-AF65-F5344CB8AC3E}">
        <p14:creationId xmlns:p14="http://schemas.microsoft.com/office/powerpoint/2010/main" val="1463202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Prioritization based on risk</a:t>
            </a:r>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14</a:t>
            </a:fld>
            <a:endParaRPr lang="en-GB" dirty="0"/>
          </a:p>
        </p:txBody>
      </p:sp>
      <p:sp>
        <p:nvSpPr>
          <p:cNvPr id="8" name="TextBox 4"/>
          <p:cNvSpPr txBox="1">
            <a:spLocks noChangeArrowheads="1"/>
          </p:cNvSpPr>
          <p:nvPr/>
        </p:nvSpPr>
        <p:spPr bwMode="auto">
          <a:xfrm>
            <a:off x="323850" y="2774314"/>
            <a:ext cx="2623860" cy="2708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solidFill>
                  <a:schemeClr val="accent1">
                    <a:lumMod val="50000"/>
                  </a:schemeClr>
                </a:solidFill>
                <a:latin typeface="+mn-lt"/>
              </a:rPr>
              <a:t>Impact</a:t>
            </a:r>
          </a:p>
          <a:p>
            <a:pPr eaLnBrk="1" hangingPunct="1">
              <a:buFontTx/>
              <a:buChar char="-"/>
            </a:pPr>
            <a:r>
              <a:rPr lang="en-US" altLang="en-US" sz="2400" dirty="0">
                <a:latin typeface="+mn-lt"/>
              </a:rPr>
              <a:t>how much change </a:t>
            </a:r>
          </a:p>
          <a:p>
            <a:pPr eaLnBrk="1" hangingPunct="1"/>
            <a:r>
              <a:rPr lang="en-US" altLang="en-US" sz="2400" dirty="0">
                <a:latin typeface="+mn-lt"/>
              </a:rPr>
              <a:t> would occur</a:t>
            </a:r>
          </a:p>
          <a:p>
            <a:pPr eaLnBrk="1" hangingPunct="1"/>
            <a:endParaRPr lang="en-US" altLang="en-US" b="1" dirty="0">
              <a:latin typeface="+mn-lt"/>
            </a:endParaRPr>
          </a:p>
          <a:p>
            <a:pPr eaLnBrk="1" hangingPunct="1"/>
            <a:r>
              <a:rPr lang="en-US" altLang="en-US" sz="2800" b="1" dirty="0">
                <a:solidFill>
                  <a:schemeClr val="accent1">
                    <a:lumMod val="50000"/>
                  </a:schemeClr>
                </a:solidFill>
                <a:latin typeface="+mn-lt"/>
              </a:rPr>
              <a:t>Likelihood</a:t>
            </a:r>
          </a:p>
          <a:p>
            <a:pPr eaLnBrk="1" hangingPunct="1">
              <a:buFontTx/>
              <a:buChar char="-"/>
            </a:pPr>
            <a:r>
              <a:rPr lang="en-US" altLang="en-US" sz="2400" dirty="0">
                <a:latin typeface="+mn-lt"/>
              </a:rPr>
              <a:t>probability of it </a:t>
            </a:r>
          </a:p>
          <a:p>
            <a:pPr eaLnBrk="1" hangingPunct="1"/>
            <a:r>
              <a:rPr lang="en-US" altLang="en-US" sz="2400" dirty="0">
                <a:latin typeface="+mn-lt"/>
              </a:rPr>
              <a:t> occurring</a:t>
            </a:r>
          </a:p>
        </p:txBody>
      </p:sp>
      <p:pic>
        <p:nvPicPr>
          <p:cNvPr id="9" name="Picture 25" descr="likelihoo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88637" y="2194158"/>
            <a:ext cx="5522912" cy="416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47623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339702"/>
            <a:ext cx="9144000" cy="5075386"/>
          </a:xfrm>
          <a:prstGeom prst="rect">
            <a:avLst/>
          </a:prstGeom>
          <a:solidFill>
            <a:srgbClr val="FAE6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lstStyle/>
          <a:p>
            <a:r>
              <a:rPr lang="en-US" altLang="en-US" dirty="0"/>
              <a:t>Activity: In your groups</a:t>
            </a:r>
          </a:p>
        </p:txBody>
      </p:sp>
      <p:sp>
        <p:nvSpPr>
          <p:cNvPr id="7" name="Content Placeholder 6"/>
          <p:cNvSpPr>
            <a:spLocks noGrp="1"/>
          </p:cNvSpPr>
          <p:nvPr>
            <p:ph idx="1"/>
          </p:nvPr>
        </p:nvSpPr>
        <p:spPr>
          <a:xfrm>
            <a:off x="192404" y="2331719"/>
            <a:ext cx="8735142" cy="3845243"/>
          </a:xfrm>
        </p:spPr>
        <p:txBody>
          <a:bodyPr/>
          <a:lstStyle/>
          <a:p>
            <a:r>
              <a:rPr lang="en-GB" dirty="0"/>
              <a:t>Take core problems (and causes) and plot them on a 2x2 risk matrix and then identify the ones that are high risk. </a:t>
            </a:r>
          </a:p>
          <a:p>
            <a:pPr marL="0" indent="0" algn="ctr">
              <a:buNone/>
            </a:pPr>
            <a:endParaRPr lang="en-GB" dirty="0"/>
          </a:p>
          <a:p>
            <a:pPr marL="0" indent="0" algn="ctr">
              <a:buNone/>
            </a:pPr>
            <a:r>
              <a:rPr lang="en-GB" dirty="0"/>
              <a:t>Impact vs. likelihood (Hi/Hi – Lo/Lo) </a:t>
            </a:r>
          </a:p>
          <a:p>
            <a:endParaRPr lang="en-GB" altLang="en-US" dirty="0"/>
          </a:p>
          <a:p>
            <a:r>
              <a:rPr lang="en-GB" altLang="en-US" dirty="0"/>
              <a:t>Take the Hi/Hi risk problems and group them under the 3 EAFm components</a:t>
            </a:r>
          </a:p>
        </p:txBody>
      </p:sp>
      <p:sp>
        <p:nvSpPr>
          <p:cNvPr id="4" name="Slide Number Placeholder 3"/>
          <p:cNvSpPr>
            <a:spLocks noGrp="1"/>
          </p:cNvSpPr>
          <p:nvPr>
            <p:ph type="sldNum" sz="quarter" idx="12"/>
          </p:nvPr>
        </p:nvSpPr>
        <p:spPr/>
        <p:txBody>
          <a:bodyPr/>
          <a:lstStyle/>
          <a:p>
            <a:fld id="{9C9FB744-6D96-42AD-8134-B53D5656793E}" type="slidenum">
              <a:rPr lang="en-GB" smtClean="0"/>
              <a:pPr/>
              <a:t>15</a:t>
            </a:fld>
            <a:endParaRPr lang="en-GB" dirty="0"/>
          </a:p>
        </p:txBody>
      </p:sp>
    </p:spTree>
    <p:extLst>
      <p:ext uri="{BB962C8B-B14F-4D97-AF65-F5344CB8AC3E}">
        <p14:creationId xmlns:p14="http://schemas.microsoft.com/office/powerpoint/2010/main" val="539936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8" y="1488551"/>
            <a:ext cx="8158162" cy="753473"/>
          </a:xfrm>
        </p:spPr>
        <p:txBody>
          <a:bodyPr/>
          <a:lstStyle/>
          <a:p>
            <a:r>
              <a:rPr lang="en-US" altLang="en-US" dirty="0"/>
              <a:t>2.3 Goals</a:t>
            </a:r>
            <a:endParaRPr lang="en-GB" dirty="0"/>
          </a:p>
        </p:txBody>
      </p:sp>
      <p:sp>
        <p:nvSpPr>
          <p:cNvPr id="7" name="Content Placeholder 6"/>
          <p:cNvSpPr>
            <a:spLocks noGrp="1"/>
          </p:cNvSpPr>
          <p:nvPr>
            <p:ph idx="1"/>
          </p:nvPr>
        </p:nvSpPr>
        <p:spPr>
          <a:xfrm>
            <a:off x="230885" y="2242024"/>
            <a:ext cx="8754381" cy="4194051"/>
          </a:xfrm>
        </p:spPr>
        <p:txBody>
          <a:bodyPr>
            <a:normAutofit fontScale="92500" lnSpcReduction="20000"/>
          </a:bodyPr>
          <a:lstStyle/>
          <a:p>
            <a:pPr marL="0" indent="0">
              <a:buNone/>
            </a:pPr>
            <a:r>
              <a:rPr lang="en-US" altLang="en-US" dirty="0"/>
              <a:t>Take the  high impact,  high likelihood problems and causes and  use these to develop three (or more) goals, relating to the   three components, social, ecological and governance)  of the EAFm</a:t>
            </a:r>
          </a:p>
          <a:p>
            <a:pPr marL="0" indent="0">
              <a:buNone/>
            </a:pPr>
            <a:r>
              <a:rPr lang="en-US" altLang="en-US" dirty="0"/>
              <a:t> </a:t>
            </a:r>
            <a:r>
              <a:rPr lang="en-US" altLang="en-US" sz="2800" i="1" dirty="0"/>
              <a:t>A goal paints a picture of what it you want different components of the FMU to look like in the future (5-10 years time)</a:t>
            </a:r>
            <a:endParaRPr lang="en-US" altLang="en-US" b="1" dirty="0"/>
          </a:p>
          <a:p>
            <a:pPr marL="0" indent="0">
              <a:buNone/>
            </a:pPr>
            <a:r>
              <a:rPr lang="en-US" altLang="en-US" b="1" dirty="0"/>
              <a:t>For example:</a:t>
            </a:r>
          </a:p>
          <a:p>
            <a:pPr marL="457200" lvl="1" indent="0">
              <a:buNone/>
            </a:pPr>
            <a:r>
              <a:rPr lang="en-US" altLang="en-US" dirty="0"/>
              <a:t>“Restored and sustainably managed fisheries and other living aquatic resources and habitats” </a:t>
            </a:r>
            <a:endParaRPr lang="en-GB" altLang="en-US" dirty="0"/>
          </a:p>
          <a:p>
            <a:pPr marL="457200" lvl="1" indent="0">
              <a:buNone/>
            </a:pPr>
            <a:r>
              <a:rPr lang="en-GB" altLang="en-US" dirty="0"/>
              <a:t>“</a:t>
            </a:r>
            <a:r>
              <a:rPr lang="en-AU" dirty="0"/>
              <a:t>Improved livelihoods of communities that are dependent on the fisheries resources</a:t>
            </a:r>
            <a:r>
              <a:rPr lang="en-GB" altLang="en-US" dirty="0"/>
              <a:t>”</a:t>
            </a:r>
          </a:p>
          <a:p>
            <a:pPr marL="457200" lvl="1" indent="0">
              <a:buNone/>
            </a:pPr>
            <a:r>
              <a:rPr lang="en-GB" altLang="en-US" dirty="0"/>
              <a:t>“The FMU is well governed with good compliance and enforcement”</a:t>
            </a:r>
          </a:p>
          <a:p>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16</a:t>
            </a:fld>
            <a:endParaRPr lang="en-GB" dirty="0"/>
          </a:p>
        </p:txBody>
      </p:sp>
    </p:spTree>
    <p:extLst>
      <p:ext uri="{BB962C8B-B14F-4D97-AF65-F5344CB8AC3E}">
        <p14:creationId xmlns:p14="http://schemas.microsoft.com/office/powerpoint/2010/main" val="2131604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1488551"/>
            <a:ext cx="8271510" cy="753473"/>
          </a:xfrm>
        </p:spPr>
        <p:txBody>
          <a:bodyPr/>
          <a:lstStyle/>
          <a:p>
            <a:r>
              <a:rPr lang="en-US" altLang="en-US" dirty="0"/>
              <a:t>The levels of the plan</a:t>
            </a:r>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17</a:t>
            </a:fld>
            <a:endParaRPr lang="en-GB" dirty="0"/>
          </a:p>
        </p:txBody>
      </p:sp>
      <p:sp>
        <p:nvSpPr>
          <p:cNvPr id="8" name="Bent Arrow 7"/>
          <p:cNvSpPr/>
          <p:nvPr/>
        </p:nvSpPr>
        <p:spPr>
          <a:xfrm flipV="1">
            <a:off x="467360" y="3465130"/>
            <a:ext cx="877282" cy="1106488"/>
          </a:xfrm>
          <a:prstGeom prst="bentArrow">
            <a:avLst/>
          </a:prstGeom>
          <a:solidFill>
            <a:schemeClr val="accent6">
              <a:lumMod val="60000"/>
              <a:lumOff val="40000"/>
            </a:schemeClr>
          </a:solidFill>
          <a:ln>
            <a:solidFill>
              <a:srgbClr val="0000BA"/>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sp>
        <p:nvSpPr>
          <p:cNvPr id="9" name="Bent Arrow 8"/>
          <p:cNvSpPr/>
          <p:nvPr/>
        </p:nvSpPr>
        <p:spPr>
          <a:xfrm flipV="1">
            <a:off x="1797627" y="4843813"/>
            <a:ext cx="712228" cy="1109947"/>
          </a:xfrm>
          <a:prstGeom prst="bentArrow">
            <a:avLst>
              <a:gd name="adj1" fmla="val 22707"/>
              <a:gd name="adj2" fmla="val 25000"/>
              <a:gd name="adj3" fmla="val 25000"/>
              <a:gd name="adj4" fmla="val 43750"/>
            </a:avLst>
          </a:prstGeom>
          <a:solidFill>
            <a:schemeClr val="accent6">
              <a:lumMod val="60000"/>
              <a:lumOff val="40000"/>
            </a:schemeClr>
          </a:solidFill>
          <a:ln>
            <a:solidFill>
              <a:srgbClr val="0000BA"/>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sp>
        <p:nvSpPr>
          <p:cNvPr id="10" name="Rounded Rectangle 9"/>
          <p:cNvSpPr/>
          <p:nvPr/>
        </p:nvSpPr>
        <p:spPr>
          <a:xfrm>
            <a:off x="243840" y="2451512"/>
            <a:ext cx="2608644" cy="936625"/>
          </a:xfrm>
          <a:prstGeom prst="roundRect">
            <a:avLst/>
          </a:prstGeom>
          <a:solidFill>
            <a:schemeClr val="accent6">
              <a:lumMod val="60000"/>
              <a:lumOff val="40000"/>
            </a:schemeClr>
          </a:solidFill>
          <a:ln>
            <a:solidFill>
              <a:srgbClr val="0000BA"/>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US" sz="3200" b="1" dirty="0">
                <a:solidFill>
                  <a:schemeClr val="tx1"/>
                </a:solidFill>
              </a:rPr>
              <a:t>Vision</a:t>
            </a:r>
          </a:p>
          <a:p>
            <a:pPr algn="ctr" eaLnBrk="1" fontAlgn="auto" hangingPunct="1">
              <a:spcBef>
                <a:spcPts val="0"/>
              </a:spcBef>
              <a:spcAft>
                <a:spcPts val="0"/>
              </a:spcAft>
              <a:defRPr/>
            </a:pPr>
            <a:r>
              <a:rPr lang="en-US" b="1" dirty="0">
                <a:solidFill>
                  <a:schemeClr val="tx1"/>
                </a:solidFill>
              </a:rPr>
              <a:t>Aspiration for the future</a:t>
            </a:r>
          </a:p>
        </p:txBody>
      </p:sp>
      <p:sp>
        <p:nvSpPr>
          <p:cNvPr id="11" name="Rounded Rectangle 10"/>
          <p:cNvSpPr/>
          <p:nvPr/>
        </p:nvSpPr>
        <p:spPr>
          <a:xfrm>
            <a:off x="1491287" y="3697700"/>
            <a:ext cx="3890083" cy="1073150"/>
          </a:xfrm>
          <a:prstGeom prst="roundRect">
            <a:avLst/>
          </a:prstGeom>
          <a:solidFill>
            <a:schemeClr val="accent6">
              <a:lumMod val="60000"/>
              <a:lumOff val="40000"/>
            </a:schemeClr>
          </a:solidFill>
          <a:ln>
            <a:solidFill>
              <a:srgbClr val="0000BA"/>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US" sz="3200" b="1" dirty="0">
                <a:solidFill>
                  <a:schemeClr val="tx1"/>
                </a:solidFill>
              </a:rPr>
              <a:t>Goals </a:t>
            </a:r>
          </a:p>
          <a:p>
            <a:pPr algn="ctr" eaLnBrk="1" fontAlgn="auto" hangingPunct="1">
              <a:spcBef>
                <a:spcPts val="0"/>
              </a:spcBef>
              <a:spcAft>
                <a:spcPts val="0"/>
              </a:spcAft>
              <a:defRPr/>
            </a:pPr>
            <a:r>
              <a:rPr lang="en-US" sz="2000" b="1" i="1" dirty="0">
                <a:solidFill>
                  <a:schemeClr val="tx1"/>
                </a:solidFill>
              </a:rPr>
              <a:t>Goals for different set of issues</a:t>
            </a:r>
            <a:endParaRPr lang="en-AU" sz="2000" b="1" i="1" dirty="0">
              <a:solidFill>
                <a:schemeClr val="tx1"/>
              </a:solidFill>
            </a:endParaRPr>
          </a:p>
        </p:txBody>
      </p:sp>
      <p:sp>
        <p:nvSpPr>
          <p:cNvPr id="12" name="Rounded Rectangle 11"/>
          <p:cNvSpPr/>
          <p:nvPr/>
        </p:nvSpPr>
        <p:spPr>
          <a:xfrm>
            <a:off x="2579568" y="5197887"/>
            <a:ext cx="3522527" cy="1028700"/>
          </a:xfrm>
          <a:prstGeom prst="roundRect">
            <a:avLst/>
          </a:prstGeom>
          <a:solidFill>
            <a:schemeClr val="accent6">
              <a:lumMod val="60000"/>
              <a:lumOff val="40000"/>
            </a:schemeClr>
          </a:solidFill>
          <a:ln>
            <a:solidFill>
              <a:srgbClr val="0000B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tx1"/>
                </a:solidFill>
              </a:rPr>
              <a:t>Objectives</a:t>
            </a:r>
          </a:p>
          <a:p>
            <a:pPr algn="ctr" eaLnBrk="1" fontAlgn="auto" hangingPunct="1">
              <a:spcBef>
                <a:spcPts val="0"/>
              </a:spcBef>
              <a:spcAft>
                <a:spcPts val="0"/>
              </a:spcAft>
              <a:defRPr/>
            </a:pPr>
            <a:r>
              <a:rPr lang="en-US" sz="2000" b="1" i="1" dirty="0">
                <a:solidFill>
                  <a:schemeClr val="tx1"/>
                </a:solidFill>
              </a:rPr>
              <a:t>Objective for each priority issue</a:t>
            </a:r>
            <a:endParaRPr lang="en-AU" sz="2400" b="1" i="1" dirty="0">
              <a:solidFill>
                <a:schemeClr val="tx1"/>
              </a:solidFill>
            </a:endParaRPr>
          </a:p>
        </p:txBody>
      </p:sp>
      <p:sp>
        <p:nvSpPr>
          <p:cNvPr id="13" name="TextBox 2"/>
          <p:cNvSpPr txBox="1">
            <a:spLocks noChangeArrowheads="1"/>
          </p:cNvSpPr>
          <p:nvPr/>
        </p:nvSpPr>
        <p:spPr bwMode="auto">
          <a:xfrm>
            <a:off x="5674660" y="3922540"/>
            <a:ext cx="2941020" cy="830997"/>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AU" altLang="en-US" sz="2400" b="1" dirty="0">
                <a:latin typeface="+mn-lt"/>
              </a:rPr>
              <a:t> 3-4 Goals under the 1 vision</a:t>
            </a:r>
          </a:p>
        </p:txBody>
      </p:sp>
      <p:sp>
        <p:nvSpPr>
          <p:cNvPr id="14" name="TextBox 17"/>
          <p:cNvSpPr txBox="1">
            <a:spLocks noChangeArrowheads="1"/>
          </p:cNvSpPr>
          <p:nvPr/>
        </p:nvSpPr>
        <p:spPr bwMode="auto">
          <a:xfrm>
            <a:off x="6241522" y="5113688"/>
            <a:ext cx="2813324" cy="1200329"/>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AU" altLang="en-US" sz="2400" b="1" dirty="0">
                <a:latin typeface="+mn-lt"/>
              </a:rPr>
              <a:t>A number  of objectives</a:t>
            </a:r>
          </a:p>
          <a:p>
            <a:pPr eaLnBrk="1" hangingPunct="1"/>
            <a:r>
              <a:rPr lang="en-AU" altLang="en-US" sz="2400" b="1" dirty="0">
                <a:latin typeface="+mn-lt"/>
              </a:rPr>
              <a:t>under each goal</a:t>
            </a:r>
          </a:p>
        </p:txBody>
      </p:sp>
      <p:sp>
        <p:nvSpPr>
          <p:cNvPr id="15" name="TextBox 10"/>
          <p:cNvSpPr txBox="1">
            <a:spLocks noChangeArrowheads="1"/>
          </p:cNvSpPr>
          <p:nvPr/>
        </p:nvSpPr>
        <p:spPr bwMode="auto">
          <a:xfrm>
            <a:off x="3254106" y="2669061"/>
            <a:ext cx="1643014" cy="523220"/>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AU" altLang="en-US" sz="2800" b="1" dirty="0">
                <a:latin typeface="+mn-lt"/>
              </a:rPr>
              <a:t>1 Vision</a:t>
            </a:r>
          </a:p>
        </p:txBody>
      </p:sp>
    </p:spTree>
    <p:extLst>
      <p:ext uri="{BB962C8B-B14F-4D97-AF65-F5344CB8AC3E}">
        <p14:creationId xmlns:p14="http://schemas.microsoft.com/office/powerpoint/2010/main" val="2813993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Building the EAFM plan</a:t>
            </a:r>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18</a:t>
            </a:fld>
            <a:endParaRPr lang="en-GB" dirty="0"/>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4132"/>
          <a:stretch/>
        </p:blipFill>
        <p:spPr bwMode="auto">
          <a:xfrm>
            <a:off x="1294765" y="2120246"/>
            <a:ext cx="6554470" cy="4219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3850481" y="3647994"/>
            <a:ext cx="1443037" cy="64293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1">
                    <a:lumMod val="50000"/>
                  </a:schemeClr>
                </a:solidFill>
              </a:rPr>
              <a:t>GOALS</a:t>
            </a:r>
          </a:p>
        </p:txBody>
      </p:sp>
    </p:spTree>
    <p:extLst>
      <p:ext uri="{BB962C8B-B14F-4D97-AF65-F5344CB8AC3E}">
        <p14:creationId xmlns:p14="http://schemas.microsoft.com/office/powerpoint/2010/main" val="4053452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339702"/>
            <a:ext cx="9144000" cy="5075386"/>
          </a:xfrm>
          <a:prstGeom prst="rect">
            <a:avLst/>
          </a:prstGeom>
          <a:solidFill>
            <a:srgbClr val="FAE6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lstStyle/>
          <a:p>
            <a:r>
              <a:rPr lang="en-US" altLang="en-US" dirty="0"/>
              <a:t>Activity: In your groups</a:t>
            </a:r>
          </a:p>
        </p:txBody>
      </p:sp>
      <p:sp>
        <p:nvSpPr>
          <p:cNvPr id="7" name="Content Placeholder 6"/>
          <p:cNvSpPr>
            <a:spLocks noGrp="1"/>
          </p:cNvSpPr>
          <p:nvPr>
            <p:ph idx="1"/>
          </p:nvPr>
        </p:nvSpPr>
        <p:spPr>
          <a:xfrm>
            <a:off x="153923" y="2331719"/>
            <a:ext cx="8735142" cy="3672339"/>
          </a:xfrm>
        </p:spPr>
        <p:txBody>
          <a:bodyPr/>
          <a:lstStyle/>
          <a:p>
            <a:pPr marL="514350" indent="-514350">
              <a:buFont typeface="+mj-lt"/>
              <a:buAutoNum type="arabicPeriod"/>
            </a:pPr>
            <a:r>
              <a:rPr lang="en-GB" dirty="0"/>
              <a:t>Remove drivers from the flip chart (these are out of our control)</a:t>
            </a:r>
          </a:p>
          <a:p>
            <a:pPr marL="514350" indent="-514350">
              <a:buFont typeface="+mj-lt"/>
              <a:buAutoNum type="arabicPeriod"/>
            </a:pPr>
            <a:r>
              <a:rPr lang="en-GB" dirty="0"/>
              <a:t>Group the core problems and their causes within each of the 3 EAFm components</a:t>
            </a:r>
          </a:p>
          <a:p>
            <a:pPr marL="514350" indent="-514350">
              <a:buFont typeface="+mj-lt"/>
              <a:buAutoNum type="arabicPeriod"/>
            </a:pPr>
            <a:r>
              <a:rPr lang="en-GB" dirty="0"/>
              <a:t>Set a goal, that addresses the effects, for each component</a:t>
            </a:r>
            <a:endParaRPr lang="en-GB" b="1" dirty="0"/>
          </a:p>
          <a:p>
            <a:pPr marL="0" indent="0">
              <a:buNone/>
            </a:pPr>
            <a:endParaRPr lang="en-GB" b="1" dirty="0"/>
          </a:p>
          <a:p>
            <a:pPr marL="0" indent="0">
              <a:buNone/>
            </a:pPr>
            <a:r>
              <a:rPr lang="en-GB" b="1" dirty="0"/>
              <a:t>Note: </a:t>
            </a:r>
            <a:r>
              <a:rPr lang="en-GB" dirty="0"/>
              <a:t>Ecological well-being = fish + environment </a:t>
            </a:r>
          </a:p>
        </p:txBody>
      </p:sp>
      <p:sp>
        <p:nvSpPr>
          <p:cNvPr id="4" name="Slide Number Placeholder 3"/>
          <p:cNvSpPr>
            <a:spLocks noGrp="1"/>
          </p:cNvSpPr>
          <p:nvPr>
            <p:ph type="sldNum" sz="quarter" idx="12"/>
          </p:nvPr>
        </p:nvSpPr>
        <p:spPr/>
        <p:txBody>
          <a:bodyPr/>
          <a:lstStyle/>
          <a:p>
            <a:fld id="{9C9FB744-6D96-42AD-8134-B53D5656793E}" type="slidenum">
              <a:rPr lang="en-GB" smtClean="0"/>
              <a:pPr/>
              <a:t>19</a:t>
            </a:fld>
            <a:endParaRPr lang="en-GB" dirty="0"/>
          </a:p>
        </p:txBody>
      </p:sp>
    </p:spTree>
    <p:extLst>
      <p:ext uri="{BB962C8B-B14F-4D97-AF65-F5344CB8AC3E}">
        <p14:creationId xmlns:p14="http://schemas.microsoft.com/office/powerpoint/2010/main" val="2795293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9FB744-6D96-42AD-8134-B53D5656793E}" type="slidenum">
              <a:rPr lang="en-GB" smtClean="0"/>
              <a:pPr/>
              <a:t>2</a:t>
            </a:fld>
            <a:endParaRPr lang="en-GB" dirty="0"/>
          </a:p>
        </p:txBody>
      </p:sp>
      <p:pic>
        <p:nvPicPr>
          <p:cNvPr id="2" name="Picture 1"/>
          <p:cNvPicPr>
            <a:picLocks noChangeAspect="1"/>
          </p:cNvPicPr>
          <p:nvPr/>
        </p:nvPicPr>
        <p:blipFill>
          <a:blip r:embed="rId3"/>
          <a:stretch>
            <a:fillRect/>
          </a:stretch>
        </p:blipFill>
        <p:spPr>
          <a:xfrm>
            <a:off x="479567" y="1401611"/>
            <a:ext cx="5505165" cy="4956478"/>
          </a:xfrm>
          <a:prstGeom prst="rect">
            <a:avLst/>
          </a:prstGeom>
        </p:spPr>
      </p:pic>
      <p:pic>
        <p:nvPicPr>
          <p:cNvPr id="3" name="Picture 2"/>
          <p:cNvPicPr>
            <a:picLocks noChangeAspect="1"/>
          </p:cNvPicPr>
          <p:nvPr/>
        </p:nvPicPr>
        <p:blipFill>
          <a:blip r:embed="rId4"/>
          <a:stretch>
            <a:fillRect/>
          </a:stretch>
        </p:blipFill>
        <p:spPr>
          <a:xfrm>
            <a:off x="4789002" y="1465111"/>
            <a:ext cx="3871296" cy="1286367"/>
          </a:xfrm>
          <a:prstGeom prst="rect">
            <a:avLst/>
          </a:prstGeom>
        </p:spPr>
      </p:pic>
      <p:pic>
        <p:nvPicPr>
          <p:cNvPr id="5" name="Picture 4"/>
          <p:cNvPicPr>
            <a:picLocks noChangeAspect="1"/>
          </p:cNvPicPr>
          <p:nvPr/>
        </p:nvPicPr>
        <p:blipFill>
          <a:blip r:embed="rId5"/>
          <a:stretch>
            <a:fillRect/>
          </a:stretch>
        </p:blipFill>
        <p:spPr>
          <a:xfrm>
            <a:off x="2766980" y="2264269"/>
            <a:ext cx="2213040" cy="1505843"/>
          </a:xfrm>
          <a:prstGeom prst="rect">
            <a:avLst/>
          </a:prstGeom>
        </p:spPr>
      </p:pic>
    </p:spTree>
    <p:extLst>
      <p:ext uri="{BB962C8B-B14F-4D97-AF65-F5344CB8AC3E}">
        <p14:creationId xmlns:p14="http://schemas.microsoft.com/office/powerpoint/2010/main" val="848053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50" y="2377440"/>
            <a:ext cx="9150350" cy="4031298"/>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normAutofit fontScale="90000"/>
          </a:bodyPr>
          <a:lstStyle/>
          <a:p>
            <a:r>
              <a:rPr lang="en-US" dirty="0"/>
              <a:t>EAFm Plan outline</a:t>
            </a:r>
            <a:r>
              <a:rPr lang="en-US" altLang="en-US" dirty="0"/>
              <a:t/>
            </a:r>
            <a:br>
              <a:rPr lang="en-US" altLang="en-US" dirty="0"/>
            </a:br>
            <a:r>
              <a:rPr lang="en-US" altLang="en-US" dirty="0"/>
              <a:t>We can use the results in the EAFm plan</a:t>
            </a:r>
            <a:endParaRPr lang="en-GB" dirty="0"/>
          </a:p>
        </p:txBody>
      </p:sp>
      <p:sp>
        <p:nvSpPr>
          <p:cNvPr id="7" name="Content Placeholder 6"/>
          <p:cNvSpPr>
            <a:spLocks noGrp="1"/>
          </p:cNvSpPr>
          <p:nvPr>
            <p:ph idx="1"/>
          </p:nvPr>
        </p:nvSpPr>
        <p:spPr>
          <a:xfrm>
            <a:off x="628650" y="2570480"/>
            <a:ext cx="7886700" cy="3838258"/>
          </a:xfrm>
        </p:spPr>
        <p:txBody>
          <a:bodyPr>
            <a:normAutofit/>
          </a:bodyPr>
          <a:lstStyle/>
          <a:p>
            <a:pPr marL="0" indent="0">
              <a:buNone/>
            </a:pPr>
            <a:r>
              <a:rPr lang="en-US" sz="3600" b="1" dirty="0">
                <a:cs typeface="Myriad Pro"/>
              </a:rPr>
              <a:t>EAFm Management Plan for FMU X</a:t>
            </a:r>
            <a:endParaRPr lang="en-US" sz="3600" dirty="0"/>
          </a:p>
          <a:p>
            <a:pPr marL="514350" indent="-514350">
              <a:buFont typeface="+mj-lt"/>
              <a:buAutoNum type="arabicPeriod"/>
            </a:pPr>
            <a:r>
              <a:rPr lang="en-US" dirty="0"/>
              <a:t>Vision (Step 1)</a:t>
            </a:r>
          </a:p>
          <a:p>
            <a:pPr marL="514350" indent="-514350">
              <a:buFont typeface="+mj-lt"/>
              <a:buAutoNum type="arabicPeriod"/>
            </a:pPr>
            <a:r>
              <a:rPr lang="en-US" dirty="0"/>
              <a:t>Background (Step 1)</a:t>
            </a:r>
          </a:p>
          <a:p>
            <a:pPr marL="514350" indent="-514350">
              <a:buFont typeface="+mj-lt"/>
              <a:buAutoNum type="arabicPeriod"/>
            </a:pPr>
            <a:r>
              <a:rPr lang="en-US" b="1" dirty="0"/>
              <a:t>Major threats and issues (Step 2)</a:t>
            </a:r>
          </a:p>
          <a:p>
            <a:pPr marL="514350" indent="-514350">
              <a:buFont typeface="+mj-lt"/>
              <a:buAutoNum type="arabicPeriod"/>
            </a:pPr>
            <a:r>
              <a:rPr lang="en-US" b="1" dirty="0"/>
              <a:t>Goals (Step 2)</a:t>
            </a:r>
          </a:p>
          <a:p>
            <a:pPr marL="457200" lvl="1" indent="0">
              <a:buClr>
                <a:schemeClr val="accent5">
                  <a:lumMod val="75000"/>
                </a:schemeClr>
              </a:buClr>
              <a:buSzPct val="100000"/>
              <a:buNone/>
              <a:defRPr/>
            </a:pPr>
            <a:r>
              <a:rPr lang="en-US" i="1" dirty="0"/>
              <a:t>3-4 based on core problems and issues</a:t>
            </a:r>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20</a:t>
            </a:fld>
            <a:endParaRPr lang="en-GB" dirty="0"/>
          </a:p>
        </p:txBody>
      </p:sp>
    </p:spTree>
    <p:extLst>
      <p:ext uri="{BB962C8B-B14F-4D97-AF65-F5344CB8AC3E}">
        <p14:creationId xmlns:p14="http://schemas.microsoft.com/office/powerpoint/2010/main" val="3418013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262269"/>
            <a:ext cx="9144000" cy="5154405"/>
          </a:xfrm>
          <a:prstGeom prst="rect">
            <a:avLst/>
          </a:prstGeom>
          <a:gradFill>
            <a:gsLst>
              <a:gs pos="0">
                <a:schemeClr val="accent1">
                  <a:lumMod val="40000"/>
                  <a:lumOff val="60000"/>
                </a:schemeClr>
              </a:gs>
              <a:gs pos="100000">
                <a:schemeClr val="accent1">
                  <a:lumMod val="20000"/>
                  <a:lumOff val="8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lstStyle/>
          <a:p>
            <a:r>
              <a:rPr lang="en-US" altLang="en-US" dirty="0"/>
              <a:t>Key messages</a:t>
            </a:r>
          </a:p>
        </p:txBody>
      </p:sp>
      <p:sp>
        <p:nvSpPr>
          <p:cNvPr id="3" name="Content Placeholder 2"/>
          <p:cNvSpPr>
            <a:spLocks noGrp="1"/>
          </p:cNvSpPr>
          <p:nvPr>
            <p:ph idx="1"/>
          </p:nvPr>
        </p:nvSpPr>
        <p:spPr/>
        <p:txBody>
          <a:bodyPr>
            <a:normAutofit/>
          </a:bodyPr>
          <a:lstStyle/>
          <a:p>
            <a:pPr marL="0" indent="0">
              <a:buNone/>
            </a:pPr>
            <a:r>
              <a:rPr lang="en-AU" b="1" dirty="0"/>
              <a:t>In Step 2:</a:t>
            </a:r>
          </a:p>
          <a:p>
            <a:r>
              <a:rPr lang="en-AU" dirty="0"/>
              <a:t>Identified: drivers, core problems and causes and effects </a:t>
            </a:r>
          </a:p>
          <a:p>
            <a:r>
              <a:rPr lang="en-AU" dirty="0"/>
              <a:t>Problems and causes were prioritized so that only the most important are addressed in the EAFm plan</a:t>
            </a:r>
          </a:p>
          <a:p>
            <a:r>
              <a:rPr lang="en-AU" dirty="0"/>
              <a:t>Set goals for the  plan based on prioritized issues</a:t>
            </a:r>
          </a:p>
          <a:p>
            <a:r>
              <a:rPr lang="en-AU" dirty="0"/>
              <a:t>These will lead to setting objectives and effective management actions</a:t>
            </a:r>
          </a:p>
          <a:p>
            <a:endParaRPr lang="en-AU" dirty="0"/>
          </a:p>
        </p:txBody>
      </p:sp>
      <p:sp>
        <p:nvSpPr>
          <p:cNvPr id="4" name="Slide Number Placeholder 3"/>
          <p:cNvSpPr>
            <a:spLocks noGrp="1"/>
          </p:cNvSpPr>
          <p:nvPr>
            <p:ph type="sldNum" sz="quarter" idx="12"/>
          </p:nvPr>
        </p:nvSpPr>
        <p:spPr/>
        <p:txBody>
          <a:bodyPr/>
          <a:lstStyle/>
          <a:p>
            <a:fld id="{2244EDDE-A91D-4F4F-8AC8-19298CCDCDF4}" type="slidenum">
              <a:rPr lang="en-GB" smtClean="0"/>
              <a:pPr/>
              <a:t>21</a:t>
            </a:fld>
            <a:endParaRPr lang="en-GB" dirty="0"/>
          </a:p>
        </p:txBody>
      </p:sp>
    </p:spTree>
    <p:extLst>
      <p:ext uri="{BB962C8B-B14F-4D97-AF65-F5344CB8AC3E}">
        <p14:creationId xmlns:p14="http://schemas.microsoft.com/office/powerpoint/2010/main" val="1892988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txBox="1">
            <a:spLocks/>
          </p:cNvSpPr>
          <p:nvPr/>
        </p:nvSpPr>
        <p:spPr bwMode="auto">
          <a:xfrm>
            <a:off x="-253206" y="1616627"/>
            <a:ext cx="9144000" cy="147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4800" b="1" dirty="0">
              <a:solidFill>
                <a:srgbClr val="0000BA"/>
              </a:solidFill>
              <a:latin typeface="Myriad Pro" pitchFamily="34" charset="0"/>
            </a:endParaRPr>
          </a:p>
        </p:txBody>
      </p:sp>
      <p:sp>
        <p:nvSpPr>
          <p:cNvPr id="5" name="Title 4"/>
          <p:cNvSpPr>
            <a:spLocks noGrp="1"/>
          </p:cNvSpPr>
          <p:nvPr>
            <p:ph type="title"/>
          </p:nvPr>
        </p:nvSpPr>
        <p:spPr/>
        <p:txBody>
          <a:bodyPr/>
          <a:lstStyle/>
          <a:p>
            <a:r>
              <a:rPr lang="en-US" altLang="en-US" dirty="0"/>
              <a:t>Session objectives</a:t>
            </a:r>
            <a:endParaRPr lang="en-GB" dirty="0"/>
          </a:p>
        </p:txBody>
      </p:sp>
      <p:sp>
        <p:nvSpPr>
          <p:cNvPr id="6" name="Content Placeholder 5"/>
          <p:cNvSpPr>
            <a:spLocks noGrp="1"/>
          </p:cNvSpPr>
          <p:nvPr>
            <p:ph idx="1"/>
          </p:nvPr>
        </p:nvSpPr>
        <p:spPr/>
        <p:txBody>
          <a:bodyPr/>
          <a:lstStyle/>
          <a:p>
            <a:pPr marL="0" indent="0">
              <a:buNone/>
            </a:pPr>
            <a:r>
              <a:rPr lang="en-US" altLang="en-US" b="1" dirty="0"/>
              <a:t>After this session you will be able to:</a:t>
            </a:r>
          </a:p>
          <a:p>
            <a:r>
              <a:rPr lang="en-GB" altLang="en-US" dirty="0"/>
              <a:t>Identify your FMU-specific issues</a:t>
            </a:r>
          </a:p>
          <a:p>
            <a:r>
              <a:rPr lang="en-GB" altLang="en-US" dirty="0"/>
              <a:t>Prioritize issues through risk assessment</a:t>
            </a:r>
          </a:p>
          <a:p>
            <a:r>
              <a:rPr lang="en-GB" altLang="en-US" dirty="0"/>
              <a:t>Develop goals for the EAFm plan</a:t>
            </a:r>
          </a:p>
          <a:p>
            <a:endParaRPr lang="en-US" altLang="en-US" dirty="0"/>
          </a:p>
        </p:txBody>
      </p:sp>
      <p:sp>
        <p:nvSpPr>
          <p:cNvPr id="2" name="Slide Number Placeholder 1"/>
          <p:cNvSpPr>
            <a:spLocks noGrp="1"/>
          </p:cNvSpPr>
          <p:nvPr>
            <p:ph type="sldNum" sz="quarter" idx="12"/>
          </p:nvPr>
        </p:nvSpPr>
        <p:spPr/>
        <p:txBody>
          <a:bodyPr/>
          <a:lstStyle/>
          <a:p>
            <a:fld id="{2244EDDE-A91D-4F4F-8AC8-19298CCDCDF4}" type="slidenum">
              <a:rPr lang="en-GB" smtClean="0"/>
              <a:pPr/>
              <a:t>3</a:t>
            </a:fld>
            <a:endParaRPr lang="en-GB" dirty="0"/>
          </a:p>
        </p:txBody>
      </p:sp>
    </p:spTree>
    <p:extLst>
      <p:ext uri="{BB962C8B-B14F-4D97-AF65-F5344CB8AC3E}">
        <p14:creationId xmlns:p14="http://schemas.microsoft.com/office/powerpoint/2010/main" val="3412974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2.1 Identify threats and issues for the FMU</a:t>
            </a:r>
            <a:endParaRPr lang="en-GB" dirty="0"/>
          </a:p>
        </p:txBody>
      </p:sp>
      <p:sp>
        <p:nvSpPr>
          <p:cNvPr id="3" name="Content Placeholder 2"/>
          <p:cNvSpPr>
            <a:spLocks noGrp="1"/>
          </p:cNvSpPr>
          <p:nvPr>
            <p:ph idx="1"/>
          </p:nvPr>
        </p:nvSpPr>
        <p:spPr>
          <a:xfrm>
            <a:off x="628650" y="2493457"/>
            <a:ext cx="7886700" cy="3260142"/>
          </a:xfrm>
        </p:spPr>
        <p:txBody>
          <a:bodyPr/>
          <a:lstStyle/>
          <a:p>
            <a:r>
              <a:rPr lang="en-GB" altLang="en-US" dirty="0"/>
              <a:t>What are the specific threats and issues for the FMU?</a:t>
            </a:r>
          </a:p>
          <a:p>
            <a:r>
              <a:rPr lang="en-GB" altLang="en-US" dirty="0"/>
              <a:t>Cover the 3 EAFm components</a:t>
            </a:r>
          </a:p>
          <a:p>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4</a:t>
            </a:fld>
            <a:endParaRPr lang="en-GB" dirty="0"/>
          </a:p>
        </p:txBody>
      </p:sp>
    </p:spTree>
    <p:extLst>
      <p:ext uri="{BB962C8B-B14F-4D97-AF65-F5344CB8AC3E}">
        <p14:creationId xmlns:p14="http://schemas.microsoft.com/office/powerpoint/2010/main" val="2083675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270972" y="1895274"/>
            <a:ext cx="2873028" cy="4292166"/>
          </a:xfrm>
          <a:prstGeom prst="rect">
            <a:avLst/>
          </a:prstGeom>
        </p:spPr>
      </p:pic>
      <p:sp>
        <p:nvSpPr>
          <p:cNvPr id="2" name="Title 1"/>
          <p:cNvSpPr>
            <a:spLocks noGrp="1"/>
          </p:cNvSpPr>
          <p:nvPr>
            <p:ph type="title"/>
          </p:nvPr>
        </p:nvSpPr>
        <p:spPr>
          <a:xfrm>
            <a:off x="187497" y="1488551"/>
            <a:ext cx="8327853" cy="753473"/>
          </a:xfrm>
        </p:spPr>
        <p:txBody>
          <a:bodyPr/>
          <a:lstStyle/>
          <a:p>
            <a:r>
              <a:rPr lang="en-US" altLang="en-US" dirty="0"/>
              <a:t>Problems, causes and effects</a:t>
            </a:r>
            <a:endParaRPr lang="en-GB" dirty="0"/>
          </a:p>
        </p:txBody>
      </p:sp>
      <p:sp>
        <p:nvSpPr>
          <p:cNvPr id="7" name="Content Placeholder 6"/>
          <p:cNvSpPr>
            <a:spLocks noGrp="1"/>
          </p:cNvSpPr>
          <p:nvPr>
            <p:ph idx="1"/>
          </p:nvPr>
        </p:nvSpPr>
        <p:spPr>
          <a:xfrm>
            <a:off x="187497" y="2214413"/>
            <a:ext cx="6501925" cy="3845243"/>
          </a:xfrm>
        </p:spPr>
        <p:txBody>
          <a:bodyPr>
            <a:normAutofit/>
          </a:bodyPr>
          <a:lstStyle/>
          <a:p>
            <a:r>
              <a:rPr lang="en-AU" altLang="en-US" dirty="0"/>
              <a:t>Wide variety of problems</a:t>
            </a:r>
          </a:p>
          <a:p>
            <a:pPr lvl="1"/>
            <a:r>
              <a:rPr lang="en-AU" altLang="en-US" dirty="0"/>
              <a:t>Some are very broad (e.g. climate change, pollution)</a:t>
            </a:r>
          </a:p>
          <a:p>
            <a:pPr lvl="1"/>
            <a:r>
              <a:rPr lang="en-AU" altLang="en-US" dirty="0"/>
              <a:t>Some are very specific (e.g. poison fishing, barriers)</a:t>
            </a:r>
          </a:p>
          <a:p>
            <a:r>
              <a:rPr lang="en-AU" altLang="en-US" dirty="0"/>
              <a:t>This is because there is a mixture of causes and effects of the issue</a:t>
            </a:r>
          </a:p>
          <a:p>
            <a:r>
              <a:rPr lang="en-AU" altLang="en-US" dirty="0"/>
              <a:t>One tool that helps separate out causes and effects is called a </a:t>
            </a:r>
            <a:r>
              <a:rPr lang="en-AU" altLang="en-US" b="1" u="sng" dirty="0"/>
              <a:t>Problem Tree</a:t>
            </a:r>
          </a:p>
          <a:p>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5</a:t>
            </a:fld>
            <a:endParaRPr lang="en-GB" dirty="0"/>
          </a:p>
        </p:txBody>
      </p:sp>
      <p:sp>
        <p:nvSpPr>
          <p:cNvPr id="16" name="TextBox 15"/>
          <p:cNvSpPr txBox="1"/>
          <p:nvPr/>
        </p:nvSpPr>
        <p:spPr>
          <a:xfrm>
            <a:off x="6310567" y="5664220"/>
            <a:ext cx="1005147" cy="400110"/>
          </a:xfrm>
          <a:prstGeom prst="rect">
            <a:avLst/>
          </a:prstGeom>
          <a:noFill/>
        </p:spPr>
        <p:txBody>
          <a:bodyPr wrap="none" rtlCol="0">
            <a:spAutoFit/>
          </a:bodyPr>
          <a:lstStyle/>
          <a:p>
            <a:r>
              <a:rPr lang="en-US" sz="2000" b="1" dirty="0">
                <a:solidFill>
                  <a:schemeClr val="accent4">
                    <a:lumMod val="50000"/>
                  </a:schemeClr>
                </a:solidFill>
              </a:rPr>
              <a:t>CAUSES</a:t>
            </a:r>
          </a:p>
        </p:txBody>
      </p:sp>
      <p:sp>
        <p:nvSpPr>
          <p:cNvPr id="17" name="TextBox 16"/>
          <p:cNvSpPr txBox="1"/>
          <p:nvPr/>
        </p:nvSpPr>
        <p:spPr>
          <a:xfrm>
            <a:off x="7848981" y="5788538"/>
            <a:ext cx="1005147" cy="400110"/>
          </a:xfrm>
          <a:prstGeom prst="rect">
            <a:avLst/>
          </a:prstGeom>
          <a:noFill/>
        </p:spPr>
        <p:txBody>
          <a:bodyPr wrap="none" rtlCol="0">
            <a:spAutoFit/>
          </a:bodyPr>
          <a:lstStyle/>
          <a:p>
            <a:r>
              <a:rPr lang="en-US" sz="2000" b="1" dirty="0">
                <a:solidFill>
                  <a:schemeClr val="accent4">
                    <a:lumMod val="50000"/>
                  </a:schemeClr>
                </a:solidFill>
              </a:rPr>
              <a:t>CAUSES</a:t>
            </a:r>
          </a:p>
        </p:txBody>
      </p:sp>
      <p:sp>
        <p:nvSpPr>
          <p:cNvPr id="18" name="TextBox 17"/>
          <p:cNvSpPr txBox="1"/>
          <p:nvPr/>
        </p:nvSpPr>
        <p:spPr>
          <a:xfrm>
            <a:off x="6437565" y="5025701"/>
            <a:ext cx="1005147" cy="400110"/>
          </a:xfrm>
          <a:prstGeom prst="rect">
            <a:avLst/>
          </a:prstGeom>
          <a:noFill/>
        </p:spPr>
        <p:txBody>
          <a:bodyPr wrap="none" rtlCol="0">
            <a:spAutoFit/>
          </a:bodyPr>
          <a:lstStyle/>
          <a:p>
            <a:r>
              <a:rPr lang="en-US" sz="2000" b="1" dirty="0">
                <a:solidFill>
                  <a:schemeClr val="accent4">
                    <a:lumMod val="50000"/>
                  </a:schemeClr>
                </a:solidFill>
              </a:rPr>
              <a:t>CAUSES</a:t>
            </a:r>
          </a:p>
        </p:txBody>
      </p:sp>
      <p:sp>
        <p:nvSpPr>
          <p:cNvPr id="19" name="TextBox 18"/>
          <p:cNvSpPr txBox="1"/>
          <p:nvPr/>
        </p:nvSpPr>
        <p:spPr>
          <a:xfrm>
            <a:off x="8196003" y="5076165"/>
            <a:ext cx="1005147" cy="400110"/>
          </a:xfrm>
          <a:prstGeom prst="rect">
            <a:avLst/>
          </a:prstGeom>
          <a:noFill/>
        </p:spPr>
        <p:txBody>
          <a:bodyPr wrap="none" rtlCol="0">
            <a:spAutoFit/>
          </a:bodyPr>
          <a:lstStyle/>
          <a:p>
            <a:r>
              <a:rPr lang="en-US" sz="2000" b="1" dirty="0">
                <a:solidFill>
                  <a:schemeClr val="accent4">
                    <a:lumMod val="50000"/>
                  </a:schemeClr>
                </a:solidFill>
              </a:rPr>
              <a:t>CAUSES</a:t>
            </a:r>
          </a:p>
        </p:txBody>
      </p:sp>
      <p:sp>
        <p:nvSpPr>
          <p:cNvPr id="20" name="TextBox 19"/>
          <p:cNvSpPr txBox="1"/>
          <p:nvPr/>
        </p:nvSpPr>
        <p:spPr>
          <a:xfrm>
            <a:off x="7065466" y="4298066"/>
            <a:ext cx="1449884" cy="461665"/>
          </a:xfrm>
          <a:prstGeom prst="rect">
            <a:avLst/>
          </a:prstGeom>
          <a:solidFill>
            <a:schemeClr val="bg1">
              <a:lumMod val="95000"/>
            </a:schemeClr>
          </a:solidFill>
        </p:spPr>
        <p:txBody>
          <a:bodyPr wrap="none" rtlCol="0">
            <a:spAutoFit/>
          </a:bodyPr>
          <a:lstStyle/>
          <a:p>
            <a:r>
              <a:rPr lang="en-US" sz="2400" b="1" dirty="0">
                <a:solidFill>
                  <a:srgbClr val="FF0000"/>
                </a:solidFill>
              </a:rPr>
              <a:t>PROBLEM</a:t>
            </a:r>
          </a:p>
        </p:txBody>
      </p:sp>
      <p:sp>
        <p:nvSpPr>
          <p:cNvPr id="21" name="TextBox 20"/>
          <p:cNvSpPr txBox="1"/>
          <p:nvPr/>
        </p:nvSpPr>
        <p:spPr>
          <a:xfrm>
            <a:off x="6862678" y="2595145"/>
            <a:ext cx="1783922" cy="646331"/>
          </a:xfrm>
          <a:prstGeom prst="rect">
            <a:avLst/>
          </a:prstGeom>
          <a:noFill/>
        </p:spPr>
        <p:txBody>
          <a:bodyPr wrap="square" rtlCol="0">
            <a:spAutoFit/>
          </a:bodyPr>
          <a:lstStyle/>
          <a:p>
            <a:r>
              <a:rPr lang="en-US" sz="3600" b="1" dirty="0">
                <a:solidFill>
                  <a:schemeClr val="bg1"/>
                </a:solidFill>
              </a:rPr>
              <a:t>EFFECTS</a:t>
            </a:r>
          </a:p>
        </p:txBody>
      </p:sp>
    </p:spTree>
    <p:extLst>
      <p:ext uri="{BB962C8B-B14F-4D97-AF65-F5344CB8AC3E}">
        <p14:creationId xmlns:p14="http://schemas.microsoft.com/office/powerpoint/2010/main" val="3782962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9" y="1488551"/>
            <a:ext cx="8043861" cy="753473"/>
          </a:xfrm>
        </p:spPr>
        <p:txBody>
          <a:bodyPr/>
          <a:lstStyle/>
          <a:p>
            <a:r>
              <a:rPr lang="en-US" altLang="en-US" dirty="0"/>
              <a:t>Terms used in a problem tree</a:t>
            </a:r>
            <a:endParaRPr lang="en-GB" dirty="0"/>
          </a:p>
        </p:txBody>
      </p:sp>
      <p:sp>
        <p:nvSpPr>
          <p:cNvPr id="3" name="Content Placeholder 2"/>
          <p:cNvSpPr>
            <a:spLocks noGrp="1"/>
          </p:cNvSpPr>
          <p:nvPr>
            <p:ph idx="1"/>
          </p:nvPr>
        </p:nvSpPr>
        <p:spPr>
          <a:xfrm>
            <a:off x="471489" y="2331719"/>
            <a:ext cx="8436816" cy="4104357"/>
          </a:xfrm>
        </p:spPr>
        <p:txBody>
          <a:bodyPr vert="horz" lIns="91440" tIns="45720" rIns="91440" bIns="45720" rtlCol="0" anchor="t">
            <a:normAutofit/>
          </a:bodyPr>
          <a:lstStyle/>
          <a:p>
            <a:pPr marL="0" indent="0">
              <a:buNone/>
            </a:pPr>
            <a:r>
              <a:rPr lang="en-AU" altLang="en-US" b="1" dirty="0"/>
              <a:t>Effect: </a:t>
            </a:r>
            <a:r>
              <a:rPr lang="en-AU" altLang="en-US" dirty="0"/>
              <a:t>the effect created by the problem</a:t>
            </a:r>
          </a:p>
          <a:p>
            <a:pPr lvl="1"/>
            <a:r>
              <a:rPr lang="en-AU" altLang="en-US" dirty="0"/>
              <a:t> e.g. low household incomes; conflicts between fishers</a:t>
            </a:r>
            <a:endParaRPr lang="en-AU" altLang="en-US" dirty="0">
              <a:cs typeface="Calibri"/>
            </a:endParaRPr>
          </a:p>
          <a:p>
            <a:pPr marL="0" indent="0">
              <a:buNone/>
            </a:pPr>
            <a:r>
              <a:rPr lang="en-AU" altLang="en-US" b="1" dirty="0">
                <a:solidFill>
                  <a:srgbClr val="FF0000"/>
                </a:solidFill>
              </a:rPr>
              <a:t>Core problem:</a:t>
            </a:r>
            <a:r>
              <a:rPr lang="en-AU" altLang="en-US" b="1" dirty="0"/>
              <a:t> </a:t>
            </a:r>
            <a:r>
              <a:rPr lang="en-AU" altLang="en-US" u="sng" dirty="0">
                <a:solidFill>
                  <a:srgbClr val="FF0000"/>
                </a:solidFill>
              </a:rPr>
              <a:t>the actual problem</a:t>
            </a:r>
          </a:p>
          <a:p>
            <a:pPr marL="0" indent="0">
              <a:buNone/>
            </a:pPr>
            <a:r>
              <a:rPr lang="en-AU" altLang="en-US" b="1" dirty="0"/>
              <a:t>Causes: </a:t>
            </a:r>
            <a:r>
              <a:rPr lang="en-AU" altLang="en-US" dirty="0"/>
              <a:t>the cause of the problem. Can be further broken down into main causes and underlying causes</a:t>
            </a:r>
            <a:endParaRPr lang="en-AU" altLang="en-US" b="1" dirty="0"/>
          </a:p>
          <a:p>
            <a:pPr marL="0" indent="0">
              <a:buNone/>
            </a:pPr>
            <a:r>
              <a:rPr lang="en-AU" altLang="en-US" b="1" dirty="0"/>
              <a:t>Driver: </a:t>
            </a:r>
            <a:r>
              <a:rPr lang="en-AU" altLang="en-US" dirty="0"/>
              <a:t>large-scale events that have a flow-on effect on many issues</a:t>
            </a:r>
          </a:p>
          <a:p>
            <a:pPr lvl="1"/>
            <a:r>
              <a:rPr lang="en-AU" altLang="en-US" dirty="0"/>
              <a:t> e.g. climate change; growth in population and wealth</a:t>
            </a:r>
          </a:p>
          <a:p>
            <a:endParaRPr lang="en-AU" altLang="en-US"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6</a:t>
            </a:fld>
            <a:endParaRPr lang="en-GB" dirty="0"/>
          </a:p>
        </p:txBody>
      </p:sp>
    </p:spTree>
    <p:extLst>
      <p:ext uri="{BB962C8B-B14F-4D97-AF65-F5344CB8AC3E}">
        <p14:creationId xmlns:p14="http://schemas.microsoft.com/office/powerpoint/2010/main" val="1420565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3754621" y="2219858"/>
            <a:ext cx="4235492" cy="2849112"/>
            <a:chOff x="3754621" y="2469808"/>
            <a:chExt cx="4235492" cy="2488800"/>
          </a:xfrm>
        </p:grpSpPr>
        <p:cxnSp>
          <p:nvCxnSpPr>
            <p:cNvPr id="27" name="Straight Connector 26"/>
            <p:cNvCxnSpPr/>
            <p:nvPr/>
          </p:nvCxnSpPr>
          <p:spPr>
            <a:xfrm flipH="1">
              <a:off x="6085490" y="2469808"/>
              <a:ext cx="16576" cy="1770289"/>
            </a:xfrm>
            <a:prstGeom prst="line">
              <a:avLst/>
            </a:prstGeom>
            <a:ln w="190500" cmpd="sng">
              <a:solidFill>
                <a:schemeClr val="accent4">
                  <a:lumMod val="50000"/>
                </a:schemeClr>
              </a:solidFill>
            </a:ln>
          </p:spPr>
          <p:style>
            <a:lnRef idx="2">
              <a:schemeClr val="accent2"/>
            </a:lnRef>
            <a:fillRef idx="0">
              <a:schemeClr val="accent2"/>
            </a:fillRef>
            <a:effectRef idx="1">
              <a:schemeClr val="accent2"/>
            </a:effectRef>
            <a:fontRef idx="minor">
              <a:schemeClr val="tx1"/>
            </a:fontRef>
          </p:style>
        </p:cxnSp>
        <p:cxnSp>
          <p:nvCxnSpPr>
            <p:cNvPr id="28" name="Straight Connector 27"/>
            <p:cNvCxnSpPr/>
            <p:nvPr/>
          </p:nvCxnSpPr>
          <p:spPr>
            <a:xfrm flipH="1">
              <a:off x="3754621" y="4162156"/>
              <a:ext cx="4235492" cy="0"/>
            </a:xfrm>
            <a:prstGeom prst="line">
              <a:avLst/>
            </a:prstGeom>
            <a:ln w="190500" cmpd="sng">
              <a:solidFill>
                <a:schemeClr val="accent4">
                  <a:lumMod val="50000"/>
                </a:schemeClr>
              </a:solidFill>
            </a:ln>
          </p:spPr>
          <p:style>
            <a:lnRef idx="2">
              <a:schemeClr val="accent2"/>
            </a:lnRef>
            <a:fillRef idx="0">
              <a:schemeClr val="accent2"/>
            </a:fillRef>
            <a:effectRef idx="1">
              <a:schemeClr val="accent2"/>
            </a:effectRef>
            <a:fontRef idx="minor">
              <a:schemeClr val="tx1"/>
            </a:fontRef>
          </p:style>
        </p:cxnSp>
        <p:cxnSp>
          <p:nvCxnSpPr>
            <p:cNvPr id="29" name="Straight Connector 28"/>
            <p:cNvCxnSpPr/>
            <p:nvPr/>
          </p:nvCxnSpPr>
          <p:spPr>
            <a:xfrm flipH="1">
              <a:off x="3829459" y="4079821"/>
              <a:ext cx="18193" cy="834277"/>
            </a:xfrm>
            <a:prstGeom prst="line">
              <a:avLst/>
            </a:prstGeom>
            <a:ln w="190500" cmpd="sng">
              <a:solidFill>
                <a:schemeClr val="accent4">
                  <a:lumMod val="50000"/>
                </a:schemeClr>
              </a:solidFill>
            </a:ln>
          </p:spPr>
          <p:style>
            <a:lnRef idx="2">
              <a:schemeClr val="accent2"/>
            </a:lnRef>
            <a:fillRef idx="0">
              <a:schemeClr val="accent2"/>
            </a:fillRef>
            <a:effectRef idx="1">
              <a:schemeClr val="accent2"/>
            </a:effectRef>
            <a:fontRef idx="minor">
              <a:schemeClr val="tx1"/>
            </a:fontRef>
          </p:style>
        </p:cxnSp>
        <p:cxnSp>
          <p:nvCxnSpPr>
            <p:cNvPr id="30" name="Straight Connector 29"/>
            <p:cNvCxnSpPr/>
            <p:nvPr/>
          </p:nvCxnSpPr>
          <p:spPr>
            <a:xfrm flipH="1">
              <a:off x="7888382" y="4124331"/>
              <a:ext cx="18193" cy="834277"/>
            </a:xfrm>
            <a:prstGeom prst="line">
              <a:avLst/>
            </a:prstGeom>
            <a:ln w="190500" cmpd="sng">
              <a:solidFill>
                <a:schemeClr val="accent4">
                  <a:lumMod val="50000"/>
                </a:schemeClr>
              </a:solidFill>
            </a:ln>
          </p:spPr>
          <p:style>
            <a:lnRef idx="2">
              <a:schemeClr val="accent2"/>
            </a:lnRef>
            <a:fillRef idx="0">
              <a:schemeClr val="accent2"/>
            </a:fillRef>
            <a:effectRef idx="1">
              <a:schemeClr val="accent2"/>
            </a:effectRef>
            <a:fontRef idx="minor">
              <a:schemeClr val="tx1"/>
            </a:fontRef>
          </p:style>
        </p:cxnSp>
      </p:grpSp>
      <p:sp>
        <p:nvSpPr>
          <p:cNvPr id="2" name="Title 1"/>
          <p:cNvSpPr>
            <a:spLocks noGrp="1"/>
          </p:cNvSpPr>
          <p:nvPr>
            <p:ph type="title"/>
          </p:nvPr>
        </p:nvSpPr>
        <p:spPr>
          <a:xfrm>
            <a:off x="293894" y="1256520"/>
            <a:ext cx="7592806" cy="753473"/>
          </a:xfrm>
        </p:spPr>
        <p:txBody>
          <a:bodyPr>
            <a:normAutofit/>
          </a:bodyPr>
          <a:lstStyle/>
          <a:p>
            <a:r>
              <a:rPr lang="en-US" altLang="en-US" sz="2800" dirty="0"/>
              <a:t>Problem tree example </a:t>
            </a:r>
            <a:endParaRPr lang="en-GB" sz="2800" dirty="0"/>
          </a:p>
        </p:txBody>
      </p:sp>
      <p:sp>
        <p:nvSpPr>
          <p:cNvPr id="4" name="Slide Number Placeholder 3"/>
          <p:cNvSpPr>
            <a:spLocks noGrp="1"/>
          </p:cNvSpPr>
          <p:nvPr>
            <p:ph type="sldNum" sz="quarter" idx="12"/>
          </p:nvPr>
        </p:nvSpPr>
        <p:spPr/>
        <p:txBody>
          <a:bodyPr/>
          <a:lstStyle/>
          <a:p>
            <a:fld id="{9C9FB744-6D96-42AD-8134-B53D5656793E}" type="slidenum">
              <a:rPr lang="en-GB" sz="2000" smtClean="0"/>
              <a:pPr/>
              <a:t>7</a:t>
            </a:fld>
            <a:endParaRPr lang="en-GB" sz="2000" dirty="0"/>
          </a:p>
        </p:txBody>
      </p:sp>
      <p:sp>
        <p:nvSpPr>
          <p:cNvPr id="9" name="TextBox 8"/>
          <p:cNvSpPr txBox="1"/>
          <p:nvPr/>
        </p:nvSpPr>
        <p:spPr>
          <a:xfrm>
            <a:off x="4715994" y="2820210"/>
            <a:ext cx="2880320" cy="400110"/>
          </a:xfrm>
          <a:prstGeom prst="rect">
            <a:avLst/>
          </a:prstGeom>
          <a:solidFill>
            <a:schemeClr val="accent6">
              <a:lumMod val="40000"/>
              <a:lumOff val="60000"/>
            </a:schemeClr>
          </a:solidFill>
          <a:ln/>
        </p:spPr>
        <p:style>
          <a:lnRef idx="0">
            <a:schemeClr val="accent2"/>
          </a:lnRef>
          <a:fillRef idx="3">
            <a:schemeClr val="accent2"/>
          </a:fillRef>
          <a:effectRef idx="3">
            <a:schemeClr val="accent2"/>
          </a:effectRef>
          <a:fontRef idx="minor">
            <a:schemeClr val="lt1"/>
          </a:fontRef>
        </p:style>
        <p:txBody>
          <a:bodyPr>
            <a:spAutoFit/>
          </a:bodyPr>
          <a:lstStyle/>
          <a:p>
            <a:pPr algn="ctr" eaLnBrk="1" hangingPunct="1">
              <a:defRPr/>
            </a:pPr>
            <a:r>
              <a:rPr lang="en-US" altLang="ja-JP" sz="2000" b="1" dirty="0">
                <a:solidFill>
                  <a:srgbClr val="FF0000"/>
                </a:solidFill>
                <a:cs typeface="Angsana New" pitchFamily="18" charset="-34"/>
              </a:rPr>
              <a:t>Declining fish stocks</a:t>
            </a:r>
            <a:endParaRPr lang="th-TH" altLang="ja-JP" sz="2000" b="1" dirty="0">
              <a:solidFill>
                <a:srgbClr val="FF0000"/>
              </a:solidFill>
            </a:endParaRPr>
          </a:p>
        </p:txBody>
      </p:sp>
      <p:sp>
        <p:nvSpPr>
          <p:cNvPr id="10" name="TextBox 9"/>
          <p:cNvSpPr txBox="1"/>
          <p:nvPr/>
        </p:nvSpPr>
        <p:spPr>
          <a:xfrm>
            <a:off x="293894" y="2870974"/>
            <a:ext cx="2664296" cy="461665"/>
          </a:xfrm>
          <a:prstGeom prst="rect">
            <a:avLst/>
          </a:prstGeom>
          <a:noFill/>
        </p:spPr>
        <p:txBody>
          <a:bodyPr>
            <a:spAutoFit/>
          </a:bodyPr>
          <a:lstStyle/>
          <a:p>
            <a:pPr eaLnBrk="1" hangingPunct="1">
              <a:defRPr/>
            </a:pPr>
            <a:r>
              <a:rPr lang="en-US" sz="2400" b="1" dirty="0">
                <a:solidFill>
                  <a:srgbClr val="FF0000"/>
                </a:solidFill>
              </a:rPr>
              <a:t>Core problem</a:t>
            </a:r>
            <a:endParaRPr lang="th-TH" sz="2400" b="1" dirty="0">
              <a:solidFill>
                <a:srgbClr val="FF0000"/>
              </a:solidFill>
            </a:endParaRPr>
          </a:p>
        </p:txBody>
      </p:sp>
      <p:sp>
        <p:nvSpPr>
          <p:cNvPr id="11" name="TextBox 10"/>
          <p:cNvSpPr txBox="1"/>
          <p:nvPr/>
        </p:nvSpPr>
        <p:spPr>
          <a:xfrm>
            <a:off x="3829459" y="1976478"/>
            <a:ext cx="4484889" cy="400110"/>
          </a:xfrm>
          <a:prstGeom prst="rect">
            <a:avLst/>
          </a:prstGeom>
          <a:solidFill>
            <a:schemeClr val="accent6">
              <a:lumMod val="40000"/>
              <a:lumOff val="60000"/>
            </a:schemeClr>
          </a:solid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eaLnBrk="1" hangingPunct="1">
              <a:defRPr/>
            </a:pPr>
            <a:r>
              <a:rPr lang="en-US" altLang="ja-JP" sz="2000" dirty="0">
                <a:solidFill>
                  <a:schemeClr val="tx1"/>
                </a:solidFill>
                <a:cs typeface="Angsana New" pitchFamily="18" charset="-34"/>
              </a:rPr>
              <a:t>Declining fisher income high debt</a:t>
            </a:r>
            <a:endParaRPr lang="th-TH" altLang="ja-JP" sz="2000" dirty="0">
              <a:solidFill>
                <a:schemeClr val="tx1"/>
              </a:solidFill>
            </a:endParaRPr>
          </a:p>
        </p:txBody>
      </p:sp>
      <p:sp>
        <p:nvSpPr>
          <p:cNvPr id="12" name="TextBox 11"/>
          <p:cNvSpPr txBox="1"/>
          <p:nvPr/>
        </p:nvSpPr>
        <p:spPr>
          <a:xfrm>
            <a:off x="293894" y="3528586"/>
            <a:ext cx="1728192" cy="461665"/>
          </a:xfrm>
          <a:prstGeom prst="rect">
            <a:avLst/>
          </a:prstGeom>
          <a:noFill/>
        </p:spPr>
        <p:txBody>
          <a:bodyPr>
            <a:spAutoFit/>
          </a:bodyPr>
          <a:lstStyle/>
          <a:p>
            <a:pPr eaLnBrk="1" hangingPunct="1">
              <a:defRPr/>
            </a:pPr>
            <a:r>
              <a:rPr lang="en-US" sz="2400" b="1" dirty="0">
                <a:solidFill>
                  <a:schemeClr val="accent4">
                    <a:lumMod val="50000"/>
                  </a:schemeClr>
                </a:solidFill>
              </a:rPr>
              <a:t>Main cause</a:t>
            </a:r>
            <a:endParaRPr lang="th-TH" sz="2400" b="1" dirty="0">
              <a:solidFill>
                <a:schemeClr val="accent4">
                  <a:lumMod val="50000"/>
                </a:schemeClr>
              </a:solidFill>
            </a:endParaRPr>
          </a:p>
        </p:txBody>
      </p:sp>
      <p:sp>
        <p:nvSpPr>
          <p:cNvPr id="13" name="TextBox 12"/>
          <p:cNvSpPr txBox="1"/>
          <p:nvPr/>
        </p:nvSpPr>
        <p:spPr>
          <a:xfrm>
            <a:off x="4274896" y="3481657"/>
            <a:ext cx="3667919" cy="400110"/>
          </a:xfrm>
          <a:prstGeom prst="rect">
            <a:avLst/>
          </a:prstGeom>
          <a:solidFill>
            <a:schemeClr val="accent6">
              <a:lumMod val="40000"/>
              <a:lumOff val="60000"/>
            </a:schemeClr>
          </a:solid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eaLnBrk="1" hangingPunct="1">
              <a:defRPr/>
            </a:pPr>
            <a:r>
              <a:rPr lang="en-US" altLang="ja-JP" sz="2000" dirty="0">
                <a:solidFill>
                  <a:schemeClr val="tx1"/>
                </a:solidFill>
                <a:cs typeface="Angsana New" pitchFamily="18" charset="-34"/>
              </a:rPr>
              <a:t>Unregulated, open access fishery</a:t>
            </a:r>
            <a:endParaRPr lang="th-TH" altLang="ja-JP" sz="2000" dirty="0">
              <a:solidFill>
                <a:schemeClr val="tx1"/>
              </a:solidFill>
            </a:endParaRPr>
          </a:p>
        </p:txBody>
      </p:sp>
      <p:sp>
        <p:nvSpPr>
          <p:cNvPr id="14" name="TextBox 13"/>
          <p:cNvSpPr txBox="1"/>
          <p:nvPr/>
        </p:nvSpPr>
        <p:spPr>
          <a:xfrm>
            <a:off x="293894" y="4592086"/>
            <a:ext cx="1728192" cy="461665"/>
          </a:xfrm>
          <a:prstGeom prst="rect">
            <a:avLst/>
          </a:prstGeom>
          <a:noFill/>
        </p:spPr>
        <p:txBody>
          <a:bodyPr wrap="square">
            <a:spAutoFit/>
          </a:bodyPr>
          <a:lstStyle/>
          <a:p>
            <a:pPr eaLnBrk="1" hangingPunct="1">
              <a:defRPr/>
            </a:pPr>
            <a:r>
              <a:rPr lang="en-US" sz="2400" b="1" dirty="0">
                <a:solidFill>
                  <a:schemeClr val="accent4">
                    <a:lumMod val="50000"/>
                  </a:schemeClr>
                </a:solidFill>
              </a:rPr>
              <a:t>Root Causes</a:t>
            </a:r>
            <a:endParaRPr lang="th-TH" sz="2400" b="1" dirty="0">
              <a:solidFill>
                <a:schemeClr val="accent4">
                  <a:lumMod val="50000"/>
                </a:schemeClr>
              </a:solidFill>
            </a:endParaRPr>
          </a:p>
        </p:txBody>
      </p:sp>
      <p:sp>
        <p:nvSpPr>
          <p:cNvPr id="15" name="TextBox 14"/>
          <p:cNvSpPr txBox="1"/>
          <p:nvPr/>
        </p:nvSpPr>
        <p:spPr>
          <a:xfrm>
            <a:off x="2724629" y="4528623"/>
            <a:ext cx="2304256" cy="707886"/>
          </a:xfrm>
          <a:prstGeom prst="rect">
            <a:avLst/>
          </a:prstGeom>
          <a:solidFill>
            <a:schemeClr val="accent6">
              <a:lumMod val="40000"/>
              <a:lumOff val="60000"/>
            </a:schemeClr>
          </a:solidFill>
          <a:ln/>
        </p:spPr>
        <p:style>
          <a:lnRef idx="0">
            <a:schemeClr val="accent2"/>
          </a:lnRef>
          <a:fillRef idx="3">
            <a:schemeClr val="accent2"/>
          </a:fillRef>
          <a:effectRef idx="3">
            <a:schemeClr val="accent2"/>
          </a:effectRef>
          <a:fontRef idx="minor">
            <a:schemeClr val="lt1"/>
          </a:fontRef>
        </p:style>
        <p:txBody>
          <a:bodyPr>
            <a:spAutoFit/>
          </a:bodyPr>
          <a:lstStyle/>
          <a:p>
            <a:pPr algn="ctr" eaLnBrk="1" hangingPunct="1">
              <a:defRPr/>
            </a:pPr>
            <a:r>
              <a:rPr lang="en-US" altLang="ja-JP" sz="2000" dirty="0">
                <a:solidFill>
                  <a:schemeClr val="tx1"/>
                </a:solidFill>
                <a:cs typeface="Angsana New" pitchFamily="18" charset="-34"/>
              </a:rPr>
              <a:t>Too  many fishers/boats</a:t>
            </a:r>
            <a:endParaRPr lang="th-TH" altLang="ja-JP" sz="2000" dirty="0">
              <a:solidFill>
                <a:schemeClr val="tx1"/>
              </a:solidFill>
            </a:endParaRPr>
          </a:p>
        </p:txBody>
      </p:sp>
      <p:sp>
        <p:nvSpPr>
          <p:cNvPr id="18" name="TextBox 17"/>
          <p:cNvSpPr txBox="1"/>
          <p:nvPr/>
        </p:nvSpPr>
        <p:spPr>
          <a:xfrm>
            <a:off x="293894" y="5670182"/>
            <a:ext cx="2232248" cy="461665"/>
          </a:xfrm>
          <a:prstGeom prst="rect">
            <a:avLst/>
          </a:prstGeom>
          <a:noFill/>
        </p:spPr>
        <p:txBody>
          <a:bodyPr>
            <a:spAutoFit/>
          </a:bodyPr>
          <a:lstStyle/>
          <a:p>
            <a:pPr eaLnBrk="1" hangingPunct="1">
              <a:defRPr/>
            </a:pPr>
            <a:r>
              <a:rPr lang="en-US" sz="2400" b="1" dirty="0">
                <a:solidFill>
                  <a:schemeClr val="accent1">
                    <a:lumMod val="50000"/>
                  </a:schemeClr>
                </a:solidFill>
              </a:rPr>
              <a:t>Driver</a:t>
            </a:r>
            <a:endParaRPr lang="th-TH" sz="2400" b="1" dirty="0">
              <a:solidFill>
                <a:schemeClr val="accent1">
                  <a:lumMod val="50000"/>
                </a:schemeClr>
              </a:solidFill>
            </a:endParaRPr>
          </a:p>
        </p:txBody>
      </p:sp>
      <p:sp>
        <p:nvSpPr>
          <p:cNvPr id="25" name="Rectangle 24"/>
          <p:cNvSpPr/>
          <p:nvPr/>
        </p:nvSpPr>
        <p:spPr>
          <a:xfrm>
            <a:off x="293894" y="2109496"/>
            <a:ext cx="908390" cy="461665"/>
          </a:xfrm>
          <a:prstGeom prst="rect">
            <a:avLst/>
          </a:prstGeom>
          <a:noFill/>
        </p:spPr>
        <p:txBody>
          <a:bodyPr>
            <a:spAutoFit/>
          </a:bodyPr>
          <a:lstStyle/>
          <a:p>
            <a:r>
              <a:rPr lang="en-US" sz="2400" b="1" dirty="0">
                <a:solidFill>
                  <a:srgbClr val="00B050"/>
                </a:solidFill>
              </a:rPr>
              <a:t>Effect</a:t>
            </a:r>
            <a:endParaRPr lang="th-TH" sz="2400" b="1" dirty="0">
              <a:solidFill>
                <a:srgbClr val="00B050"/>
              </a:solidFill>
            </a:endParaRPr>
          </a:p>
        </p:txBody>
      </p:sp>
      <p:sp>
        <p:nvSpPr>
          <p:cNvPr id="3" name="Rectangle 2"/>
          <p:cNvSpPr/>
          <p:nvPr/>
        </p:nvSpPr>
        <p:spPr>
          <a:xfrm>
            <a:off x="2526142" y="5518172"/>
            <a:ext cx="6386513" cy="707886"/>
          </a:xfrm>
          <a:prstGeom prst="rect">
            <a:avLst/>
          </a:prstGeom>
          <a:solidFill>
            <a:schemeClr val="accent4">
              <a:lumMod val="60000"/>
              <a:lumOff val="40000"/>
            </a:schemeClr>
          </a:solidFill>
        </p:spPr>
        <p:txBody>
          <a:bodyPr wrap="square">
            <a:spAutoFit/>
          </a:bodyPr>
          <a:lstStyle/>
          <a:p>
            <a:pPr algn="ctr">
              <a:defRPr/>
            </a:pPr>
            <a:r>
              <a:rPr lang="en-AU" sz="2000" dirty="0"/>
              <a:t>Population growth,  economic growth</a:t>
            </a:r>
          </a:p>
          <a:p>
            <a:pPr algn="ctr">
              <a:defRPr/>
            </a:pPr>
            <a:r>
              <a:rPr lang="en-AU" sz="2000" dirty="0"/>
              <a:t>(high fish demand, increasing costs)</a:t>
            </a:r>
          </a:p>
        </p:txBody>
      </p:sp>
      <p:sp>
        <p:nvSpPr>
          <p:cNvPr id="21" name="TextBox 20"/>
          <p:cNvSpPr txBox="1"/>
          <p:nvPr/>
        </p:nvSpPr>
        <p:spPr>
          <a:xfrm>
            <a:off x="6327271" y="4548503"/>
            <a:ext cx="2632682" cy="707886"/>
          </a:xfrm>
          <a:prstGeom prst="rect">
            <a:avLst/>
          </a:prstGeom>
          <a:solidFill>
            <a:schemeClr val="accent6">
              <a:lumMod val="40000"/>
              <a:lumOff val="60000"/>
            </a:schemeClr>
          </a:solid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eaLnBrk="1" hangingPunct="1">
              <a:defRPr/>
            </a:pPr>
            <a:r>
              <a:rPr lang="en-US" altLang="ja-JP" sz="2000" dirty="0">
                <a:solidFill>
                  <a:schemeClr val="tx1"/>
                </a:solidFill>
                <a:cs typeface="Angsana New" pitchFamily="18" charset="-34"/>
              </a:rPr>
              <a:t>Use of destructive, &amp; small mesh fishing gear</a:t>
            </a:r>
            <a:endParaRPr lang="th-TH" altLang="ja-JP" sz="2000" dirty="0">
              <a:solidFill>
                <a:schemeClr val="tx1"/>
              </a:solidFill>
            </a:endParaRPr>
          </a:p>
        </p:txBody>
      </p:sp>
    </p:spTree>
    <p:extLst>
      <p:ext uri="{BB962C8B-B14F-4D97-AF65-F5344CB8AC3E}">
        <p14:creationId xmlns:p14="http://schemas.microsoft.com/office/powerpoint/2010/main" val="3256164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3754621" y="2219858"/>
            <a:ext cx="4235492" cy="2849112"/>
            <a:chOff x="3754621" y="2469808"/>
            <a:chExt cx="4235492" cy="2488800"/>
          </a:xfrm>
        </p:grpSpPr>
        <p:cxnSp>
          <p:nvCxnSpPr>
            <p:cNvPr id="16" name="Straight Connector 15"/>
            <p:cNvCxnSpPr/>
            <p:nvPr/>
          </p:nvCxnSpPr>
          <p:spPr>
            <a:xfrm flipH="1">
              <a:off x="6085490" y="2469808"/>
              <a:ext cx="16576" cy="1770289"/>
            </a:xfrm>
            <a:prstGeom prst="line">
              <a:avLst/>
            </a:prstGeom>
            <a:ln w="190500" cmpd="sng">
              <a:solidFill>
                <a:schemeClr val="accent4">
                  <a:lumMod val="50000"/>
                </a:schemeClr>
              </a:solidFill>
            </a:ln>
          </p:spPr>
          <p:style>
            <a:lnRef idx="2">
              <a:schemeClr val="accent2"/>
            </a:lnRef>
            <a:fillRef idx="0">
              <a:schemeClr val="accent2"/>
            </a:fillRef>
            <a:effectRef idx="1">
              <a:schemeClr val="accent2"/>
            </a:effectRef>
            <a:fontRef idx="minor">
              <a:schemeClr val="tx1"/>
            </a:fontRef>
          </p:style>
        </p:cxnSp>
        <p:cxnSp>
          <p:nvCxnSpPr>
            <p:cNvPr id="26" name="Straight Connector 25"/>
            <p:cNvCxnSpPr/>
            <p:nvPr/>
          </p:nvCxnSpPr>
          <p:spPr>
            <a:xfrm flipH="1">
              <a:off x="3754621" y="4162156"/>
              <a:ext cx="4235492" cy="0"/>
            </a:xfrm>
            <a:prstGeom prst="line">
              <a:avLst/>
            </a:prstGeom>
            <a:ln w="190500" cmpd="sng">
              <a:solidFill>
                <a:schemeClr val="accent4">
                  <a:lumMod val="50000"/>
                </a:schemeClr>
              </a:solidFill>
            </a:ln>
          </p:spPr>
          <p:style>
            <a:lnRef idx="2">
              <a:schemeClr val="accent2"/>
            </a:lnRef>
            <a:fillRef idx="0">
              <a:schemeClr val="accent2"/>
            </a:fillRef>
            <a:effectRef idx="1">
              <a:schemeClr val="accent2"/>
            </a:effectRef>
            <a:fontRef idx="minor">
              <a:schemeClr val="tx1"/>
            </a:fontRef>
          </p:style>
        </p:cxnSp>
        <p:cxnSp>
          <p:nvCxnSpPr>
            <p:cNvPr id="27" name="Straight Connector 26"/>
            <p:cNvCxnSpPr/>
            <p:nvPr/>
          </p:nvCxnSpPr>
          <p:spPr>
            <a:xfrm flipH="1">
              <a:off x="3829459" y="4079821"/>
              <a:ext cx="18193" cy="834277"/>
            </a:xfrm>
            <a:prstGeom prst="line">
              <a:avLst/>
            </a:prstGeom>
            <a:ln w="190500" cmpd="sng">
              <a:solidFill>
                <a:schemeClr val="accent4">
                  <a:lumMod val="50000"/>
                </a:schemeClr>
              </a:solidFill>
            </a:ln>
          </p:spPr>
          <p:style>
            <a:lnRef idx="2">
              <a:schemeClr val="accent2"/>
            </a:lnRef>
            <a:fillRef idx="0">
              <a:schemeClr val="accent2"/>
            </a:fillRef>
            <a:effectRef idx="1">
              <a:schemeClr val="accent2"/>
            </a:effectRef>
            <a:fontRef idx="minor">
              <a:schemeClr val="tx1"/>
            </a:fontRef>
          </p:style>
        </p:cxnSp>
        <p:cxnSp>
          <p:nvCxnSpPr>
            <p:cNvPr id="29" name="Straight Connector 28"/>
            <p:cNvCxnSpPr/>
            <p:nvPr/>
          </p:nvCxnSpPr>
          <p:spPr>
            <a:xfrm flipH="1">
              <a:off x="7888382" y="4124331"/>
              <a:ext cx="18193" cy="834277"/>
            </a:xfrm>
            <a:prstGeom prst="line">
              <a:avLst/>
            </a:prstGeom>
            <a:ln w="190500" cmpd="sng">
              <a:solidFill>
                <a:schemeClr val="accent4">
                  <a:lumMod val="50000"/>
                </a:schemeClr>
              </a:solidFill>
            </a:ln>
          </p:spPr>
          <p:style>
            <a:lnRef idx="2">
              <a:schemeClr val="accent2"/>
            </a:lnRef>
            <a:fillRef idx="0">
              <a:schemeClr val="accent2"/>
            </a:fillRef>
            <a:effectRef idx="1">
              <a:schemeClr val="accent2"/>
            </a:effectRef>
            <a:fontRef idx="minor">
              <a:schemeClr val="tx1"/>
            </a:fontRef>
          </p:style>
        </p:cxnSp>
      </p:grpSp>
      <p:sp>
        <p:nvSpPr>
          <p:cNvPr id="2" name="Title 1"/>
          <p:cNvSpPr>
            <a:spLocks noGrp="1"/>
          </p:cNvSpPr>
          <p:nvPr>
            <p:ph type="title"/>
          </p:nvPr>
        </p:nvSpPr>
        <p:spPr>
          <a:xfrm>
            <a:off x="157655" y="1256520"/>
            <a:ext cx="7729045" cy="753473"/>
          </a:xfrm>
        </p:spPr>
        <p:txBody>
          <a:bodyPr>
            <a:normAutofit/>
          </a:bodyPr>
          <a:lstStyle/>
          <a:p>
            <a:r>
              <a:rPr lang="en-US" altLang="en-US" sz="2800" dirty="0"/>
              <a:t>Problem tree example </a:t>
            </a:r>
            <a:endParaRPr lang="en-GB" sz="2800" dirty="0"/>
          </a:p>
        </p:txBody>
      </p:sp>
      <p:sp>
        <p:nvSpPr>
          <p:cNvPr id="4" name="Slide Number Placeholder 3"/>
          <p:cNvSpPr>
            <a:spLocks noGrp="1"/>
          </p:cNvSpPr>
          <p:nvPr>
            <p:ph type="sldNum" sz="quarter" idx="12"/>
          </p:nvPr>
        </p:nvSpPr>
        <p:spPr/>
        <p:txBody>
          <a:bodyPr/>
          <a:lstStyle/>
          <a:p>
            <a:fld id="{9C9FB744-6D96-42AD-8134-B53D5656793E}" type="slidenum">
              <a:rPr lang="en-GB" sz="2000" smtClean="0"/>
              <a:pPr/>
              <a:t>8</a:t>
            </a:fld>
            <a:endParaRPr lang="en-GB" sz="2000" dirty="0"/>
          </a:p>
        </p:txBody>
      </p:sp>
      <p:sp>
        <p:nvSpPr>
          <p:cNvPr id="9" name="TextBox 8"/>
          <p:cNvSpPr txBox="1"/>
          <p:nvPr/>
        </p:nvSpPr>
        <p:spPr>
          <a:xfrm>
            <a:off x="3866411" y="2772912"/>
            <a:ext cx="4484888" cy="400110"/>
          </a:xfrm>
          <a:prstGeom prst="rect">
            <a:avLst/>
          </a:prstGeom>
          <a:solidFill>
            <a:schemeClr val="accent6">
              <a:lumMod val="40000"/>
              <a:lumOff val="60000"/>
            </a:schemeClr>
          </a:solid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eaLnBrk="1" hangingPunct="1">
              <a:defRPr/>
            </a:pPr>
            <a:r>
              <a:rPr lang="en-US" altLang="ja-JP" sz="2000" b="1" dirty="0">
                <a:solidFill>
                  <a:srgbClr val="FF0000"/>
                </a:solidFill>
                <a:cs typeface="Angsana New" pitchFamily="18" charset="-34"/>
              </a:rPr>
              <a:t>Poor fish migration and low recruitment</a:t>
            </a:r>
            <a:endParaRPr lang="th-TH" altLang="ja-JP" sz="2000" b="1" dirty="0">
              <a:solidFill>
                <a:srgbClr val="FF0000"/>
              </a:solidFill>
            </a:endParaRPr>
          </a:p>
        </p:txBody>
      </p:sp>
      <p:sp>
        <p:nvSpPr>
          <p:cNvPr id="10" name="TextBox 9"/>
          <p:cNvSpPr txBox="1"/>
          <p:nvPr/>
        </p:nvSpPr>
        <p:spPr>
          <a:xfrm>
            <a:off x="293894" y="2744846"/>
            <a:ext cx="2664296" cy="461665"/>
          </a:xfrm>
          <a:prstGeom prst="rect">
            <a:avLst/>
          </a:prstGeom>
          <a:noFill/>
        </p:spPr>
        <p:txBody>
          <a:bodyPr>
            <a:spAutoFit/>
          </a:bodyPr>
          <a:lstStyle/>
          <a:p>
            <a:pPr eaLnBrk="1" hangingPunct="1">
              <a:defRPr/>
            </a:pPr>
            <a:r>
              <a:rPr lang="en-US" sz="2400" b="1" dirty="0">
                <a:solidFill>
                  <a:srgbClr val="FF0000"/>
                </a:solidFill>
              </a:rPr>
              <a:t>Core problem</a:t>
            </a:r>
            <a:endParaRPr lang="th-TH" sz="2400" b="1" dirty="0">
              <a:solidFill>
                <a:srgbClr val="FF0000"/>
              </a:solidFill>
            </a:endParaRPr>
          </a:p>
        </p:txBody>
      </p:sp>
      <p:sp>
        <p:nvSpPr>
          <p:cNvPr id="11" name="TextBox 10"/>
          <p:cNvSpPr txBox="1"/>
          <p:nvPr/>
        </p:nvSpPr>
        <p:spPr>
          <a:xfrm>
            <a:off x="3913709" y="1580723"/>
            <a:ext cx="4484889" cy="707886"/>
          </a:xfrm>
          <a:prstGeom prst="rect">
            <a:avLst/>
          </a:prstGeom>
          <a:solidFill>
            <a:schemeClr val="accent6">
              <a:lumMod val="40000"/>
              <a:lumOff val="60000"/>
            </a:schemeClr>
          </a:solid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eaLnBrk="1" hangingPunct="1">
              <a:defRPr/>
            </a:pPr>
            <a:r>
              <a:rPr lang="en-US" altLang="ja-JP" sz="2000" dirty="0">
                <a:solidFill>
                  <a:schemeClr val="tx1"/>
                </a:solidFill>
                <a:cs typeface="Angsana New" pitchFamily="18" charset="-34"/>
              </a:rPr>
              <a:t>Declining fish abundance and  loss of biodiversity</a:t>
            </a:r>
            <a:endParaRPr lang="th-TH" altLang="ja-JP" sz="2000" dirty="0">
              <a:solidFill>
                <a:schemeClr val="tx1"/>
              </a:solidFill>
            </a:endParaRPr>
          </a:p>
        </p:txBody>
      </p:sp>
      <p:sp>
        <p:nvSpPr>
          <p:cNvPr id="12" name="TextBox 11"/>
          <p:cNvSpPr txBox="1"/>
          <p:nvPr/>
        </p:nvSpPr>
        <p:spPr>
          <a:xfrm>
            <a:off x="293894" y="3528586"/>
            <a:ext cx="1728192" cy="461665"/>
          </a:xfrm>
          <a:prstGeom prst="rect">
            <a:avLst/>
          </a:prstGeom>
          <a:noFill/>
        </p:spPr>
        <p:txBody>
          <a:bodyPr>
            <a:spAutoFit/>
          </a:bodyPr>
          <a:lstStyle/>
          <a:p>
            <a:pPr eaLnBrk="1" hangingPunct="1">
              <a:defRPr/>
            </a:pPr>
            <a:r>
              <a:rPr lang="en-US" sz="2400" b="1" dirty="0">
                <a:solidFill>
                  <a:schemeClr val="accent4">
                    <a:lumMod val="50000"/>
                  </a:schemeClr>
                </a:solidFill>
              </a:rPr>
              <a:t>Main cause</a:t>
            </a:r>
            <a:endParaRPr lang="th-TH" sz="2400" b="1" dirty="0">
              <a:solidFill>
                <a:schemeClr val="accent4">
                  <a:lumMod val="50000"/>
                </a:schemeClr>
              </a:solidFill>
            </a:endParaRPr>
          </a:p>
        </p:txBody>
      </p:sp>
      <p:sp>
        <p:nvSpPr>
          <p:cNvPr id="13" name="TextBox 12"/>
          <p:cNvSpPr txBox="1"/>
          <p:nvPr/>
        </p:nvSpPr>
        <p:spPr>
          <a:xfrm>
            <a:off x="4274896" y="3465891"/>
            <a:ext cx="3667919" cy="400110"/>
          </a:xfrm>
          <a:prstGeom prst="rect">
            <a:avLst/>
          </a:prstGeom>
          <a:solidFill>
            <a:schemeClr val="accent6">
              <a:lumMod val="40000"/>
              <a:lumOff val="60000"/>
            </a:schemeClr>
          </a:solid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en-US" altLang="ja-JP" sz="2000" dirty="0">
                <a:solidFill>
                  <a:schemeClr val="tx1"/>
                </a:solidFill>
                <a:cs typeface="Angsana New" pitchFamily="18" charset="-34"/>
              </a:rPr>
              <a:t>Loss of flow/connectivity</a:t>
            </a:r>
            <a:endParaRPr lang="th-TH" altLang="ja-JP" sz="2000" dirty="0">
              <a:solidFill>
                <a:schemeClr val="tx1"/>
              </a:solidFill>
            </a:endParaRPr>
          </a:p>
        </p:txBody>
      </p:sp>
      <p:sp>
        <p:nvSpPr>
          <p:cNvPr id="14" name="TextBox 13"/>
          <p:cNvSpPr txBox="1"/>
          <p:nvPr/>
        </p:nvSpPr>
        <p:spPr>
          <a:xfrm>
            <a:off x="293894" y="4592086"/>
            <a:ext cx="1728192" cy="461665"/>
          </a:xfrm>
          <a:prstGeom prst="rect">
            <a:avLst/>
          </a:prstGeom>
          <a:noFill/>
        </p:spPr>
        <p:txBody>
          <a:bodyPr wrap="square">
            <a:spAutoFit/>
          </a:bodyPr>
          <a:lstStyle/>
          <a:p>
            <a:pPr eaLnBrk="1" hangingPunct="1">
              <a:defRPr/>
            </a:pPr>
            <a:r>
              <a:rPr lang="en-US" sz="2400" b="1" dirty="0">
                <a:solidFill>
                  <a:schemeClr val="accent4">
                    <a:lumMod val="50000"/>
                  </a:schemeClr>
                </a:solidFill>
              </a:rPr>
              <a:t>Root Causes</a:t>
            </a:r>
            <a:endParaRPr lang="th-TH" sz="2400" b="1" dirty="0">
              <a:solidFill>
                <a:schemeClr val="accent4">
                  <a:lumMod val="50000"/>
                </a:schemeClr>
              </a:solidFill>
            </a:endParaRPr>
          </a:p>
        </p:txBody>
      </p:sp>
      <p:sp>
        <p:nvSpPr>
          <p:cNvPr id="15" name="TextBox 14"/>
          <p:cNvSpPr txBox="1"/>
          <p:nvPr/>
        </p:nvSpPr>
        <p:spPr>
          <a:xfrm>
            <a:off x="2677331" y="4560155"/>
            <a:ext cx="2304256" cy="707886"/>
          </a:xfrm>
          <a:prstGeom prst="rect">
            <a:avLst/>
          </a:prstGeom>
          <a:solidFill>
            <a:schemeClr val="accent6">
              <a:lumMod val="40000"/>
              <a:lumOff val="60000"/>
            </a:schemeClr>
          </a:solidFill>
          <a:ln/>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altLang="ja-JP" sz="2000" dirty="0">
                <a:solidFill>
                  <a:schemeClr val="tx1"/>
                </a:solidFill>
                <a:cs typeface="Angsana New" pitchFamily="18" charset="-34"/>
              </a:rPr>
              <a:t>Barriers/weirs/ reservoirs</a:t>
            </a:r>
            <a:endParaRPr lang="th-TH" altLang="ja-JP" sz="2000" dirty="0">
              <a:solidFill>
                <a:schemeClr val="tx1"/>
              </a:solidFill>
            </a:endParaRPr>
          </a:p>
        </p:txBody>
      </p:sp>
      <p:sp>
        <p:nvSpPr>
          <p:cNvPr id="18" name="TextBox 17"/>
          <p:cNvSpPr txBox="1"/>
          <p:nvPr/>
        </p:nvSpPr>
        <p:spPr>
          <a:xfrm>
            <a:off x="293894" y="5670182"/>
            <a:ext cx="2232248" cy="461665"/>
          </a:xfrm>
          <a:prstGeom prst="rect">
            <a:avLst/>
          </a:prstGeom>
          <a:noFill/>
        </p:spPr>
        <p:txBody>
          <a:bodyPr>
            <a:spAutoFit/>
          </a:bodyPr>
          <a:lstStyle/>
          <a:p>
            <a:pPr eaLnBrk="1" hangingPunct="1">
              <a:defRPr/>
            </a:pPr>
            <a:r>
              <a:rPr lang="en-US" sz="2400" b="1" dirty="0">
                <a:solidFill>
                  <a:schemeClr val="accent1">
                    <a:lumMod val="50000"/>
                  </a:schemeClr>
                </a:solidFill>
              </a:rPr>
              <a:t>Driver</a:t>
            </a:r>
            <a:endParaRPr lang="th-TH" sz="2400" b="1" dirty="0">
              <a:solidFill>
                <a:schemeClr val="accent1">
                  <a:lumMod val="50000"/>
                </a:schemeClr>
              </a:solidFill>
            </a:endParaRPr>
          </a:p>
        </p:txBody>
      </p:sp>
      <p:sp>
        <p:nvSpPr>
          <p:cNvPr id="25" name="Rectangle 24"/>
          <p:cNvSpPr/>
          <p:nvPr/>
        </p:nvSpPr>
        <p:spPr>
          <a:xfrm>
            <a:off x="293894" y="2014900"/>
            <a:ext cx="908390" cy="461665"/>
          </a:xfrm>
          <a:prstGeom prst="rect">
            <a:avLst/>
          </a:prstGeom>
          <a:noFill/>
        </p:spPr>
        <p:txBody>
          <a:bodyPr>
            <a:spAutoFit/>
          </a:bodyPr>
          <a:lstStyle/>
          <a:p>
            <a:r>
              <a:rPr lang="en-US" sz="2400" b="1" dirty="0">
                <a:solidFill>
                  <a:srgbClr val="00B050"/>
                </a:solidFill>
              </a:rPr>
              <a:t>Effect</a:t>
            </a:r>
            <a:endParaRPr lang="th-TH" sz="2400" b="1" dirty="0">
              <a:solidFill>
                <a:srgbClr val="00B050"/>
              </a:solidFill>
            </a:endParaRPr>
          </a:p>
        </p:txBody>
      </p:sp>
      <p:sp>
        <p:nvSpPr>
          <p:cNvPr id="3" name="Rectangle 2"/>
          <p:cNvSpPr/>
          <p:nvPr/>
        </p:nvSpPr>
        <p:spPr>
          <a:xfrm>
            <a:off x="2526142" y="5518172"/>
            <a:ext cx="6386513" cy="707886"/>
          </a:xfrm>
          <a:prstGeom prst="rect">
            <a:avLst/>
          </a:prstGeom>
          <a:solidFill>
            <a:schemeClr val="accent4">
              <a:lumMod val="60000"/>
              <a:lumOff val="40000"/>
            </a:schemeClr>
          </a:solidFill>
        </p:spPr>
        <p:txBody>
          <a:bodyPr wrap="square">
            <a:spAutoFit/>
          </a:bodyPr>
          <a:lstStyle/>
          <a:p>
            <a:pPr algn="ctr">
              <a:defRPr/>
            </a:pPr>
            <a:r>
              <a:rPr lang="en-AU" sz="2000" dirty="0"/>
              <a:t>Land use change and demand for  irrigation and water by  agriculture</a:t>
            </a:r>
          </a:p>
        </p:txBody>
      </p:sp>
      <p:sp>
        <p:nvSpPr>
          <p:cNvPr id="21" name="TextBox 20"/>
          <p:cNvSpPr txBox="1"/>
          <p:nvPr/>
        </p:nvSpPr>
        <p:spPr>
          <a:xfrm>
            <a:off x="5699896" y="4564269"/>
            <a:ext cx="3275823" cy="707886"/>
          </a:xfrm>
          <a:prstGeom prst="rect">
            <a:avLst/>
          </a:prstGeom>
          <a:solidFill>
            <a:schemeClr val="accent6">
              <a:lumMod val="40000"/>
              <a:lumOff val="60000"/>
            </a:schemeClr>
          </a:solidFill>
          <a:ln/>
        </p:spPr>
        <p:style>
          <a:lnRef idx="0">
            <a:schemeClr val="accent2"/>
          </a:lnRef>
          <a:fillRef idx="3">
            <a:schemeClr val="accent2"/>
          </a:fillRef>
          <a:effectRef idx="3">
            <a:schemeClr val="accent2"/>
          </a:effectRef>
          <a:fontRef idx="minor">
            <a:schemeClr val="lt1"/>
          </a:fontRef>
        </p:style>
        <p:txBody>
          <a:bodyPr wrap="square" anchor="t">
            <a:spAutoFit/>
          </a:bodyPr>
          <a:lstStyle/>
          <a:p>
            <a:pPr algn="ctr">
              <a:defRPr/>
            </a:pPr>
            <a:r>
              <a:rPr lang="en-US" altLang="ja-JP" sz="2000" dirty="0">
                <a:solidFill>
                  <a:schemeClr val="tx1"/>
                </a:solidFill>
                <a:ea typeface="ＭＳ Ｐゴシック"/>
              </a:rPr>
              <a:t>Increased erosion, siltation in watershed and riparian area</a:t>
            </a:r>
            <a:endParaRPr lang="th-TH" altLang="ja-JP" sz="2000" dirty="0">
              <a:solidFill>
                <a:schemeClr val="tx1"/>
              </a:solidFill>
              <a:ea typeface="ＭＳ Ｐゴシック"/>
            </a:endParaRPr>
          </a:p>
        </p:txBody>
      </p:sp>
    </p:spTree>
    <p:extLst>
      <p:ext uri="{BB962C8B-B14F-4D97-AF65-F5344CB8AC3E}">
        <p14:creationId xmlns:p14="http://schemas.microsoft.com/office/powerpoint/2010/main" val="479339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339702"/>
            <a:ext cx="9144000" cy="5075386"/>
          </a:xfrm>
          <a:prstGeom prst="rect">
            <a:avLst/>
          </a:prstGeom>
          <a:solidFill>
            <a:srgbClr val="FAE6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lstStyle/>
          <a:p>
            <a:r>
              <a:rPr lang="en-US" altLang="en-US" dirty="0"/>
              <a:t>Activity: In your groups</a:t>
            </a:r>
          </a:p>
        </p:txBody>
      </p:sp>
      <p:sp>
        <p:nvSpPr>
          <p:cNvPr id="7" name="Content Placeholder 6"/>
          <p:cNvSpPr>
            <a:spLocks noGrp="1"/>
          </p:cNvSpPr>
          <p:nvPr>
            <p:ph idx="1"/>
          </p:nvPr>
        </p:nvSpPr>
        <p:spPr>
          <a:xfrm>
            <a:off x="250125" y="2331719"/>
            <a:ext cx="8265225" cy="3845243"/>
          </a:xfrm>
        </p:spPr>
        <p:txBody>
          <a:bodyPr vert="horz" lIns="91440" tIns="45720" rIns="91440" bIns="45720" rtlCol="0" anchor="t">
            <a:normAutofit fontScale="92500"/>
          </a:bodyPr>
          <a:lstStyle/>
          <a:p>
            <a:pPr marL="0" indent="0">
              <a:buNone/>
            </a:pPr>
            <a:r>
              <a:rPr lang="en-GB" dirty="0"/>
              <a:t>Using the  threats and issues related to fisheries and associated ecosystem develop on day 1</a:t>
            </a:r>
          </a:p>
          <a:p>
            <a:pPr marL="514350" indent="-514350">
              <a:buFont typeface="+mj-lt"/>
              <a:buAutoNum type="arabicPeriod"/>
            </a:pPr>
            <a:r>
              <a:rPr lang="en-GB" dirty="0"/>
              <a:t> Add/remove issues to make them specific to the FMU. </a:t>
            </a:r>
          </a:p>
          <a:p>
            <a:pPr marL="514350" indent="-514350">
              <a:buFont typeface="+mj-lt"/>
              <a:buAutoNum type="arabicPeriod"/>
            </a:pPr>
            <a:r>
              <a:rPr lang="en-GB" dirty="0"/>
              <a:t>Divide the issues into 4 levels on a flip chart – drivers, effects, core problem, and causes </a:t>
            </a:r>
            <a:endParaRPr lang="en-GB" dirty="0">
              <a:cs typeface="Calibri"/>
            </a:endParaRPr>
          </a:p>
          <a:p>
            <a:pPr marL="0" indent="0">
              <a:buNone/>
            </a:pPr>
            <a:r>
              <a:rPr lang="en-GB" b="1" dirty="0"/>
              <a:t>Note: </a:t>
            </a:r>
            <a:r>
              <a:rPr lang="en-GB" dirty="0"/>
              <a:t>Some issues may be too broad (e.g. pollution, dams, climate change) and may need to become more specific.</a:t>
            </a:r>
          </a:p>
          <a:p>
            <a:pPr marL="0" indent="0">
              <a:buNone/>
            </a:pPr>
            <a:r>
              <a:rPr lang="en-GB" i="1" dirty="0"/>
              <a:t>Don’t worry too much if a given issue is hard to categorise. We will revisit later.</a:t>
            </a:r>
          </a:p>
        </p:txBody>
      </p:sp>
      <p:sp>
        <p:nvSpPr>
          <p:cNvPr id="4" name="Slide Number Placeholder 3"/>
          <p:cNvSpPr>
            <a:spLocks noGrp="1"/>
          </p:cNvSpPr>
          <p:nvPr>
            <p:ph type="sldNum" sz="quarter" idx="12"/>
          </p:nvPr>
        </p:nvSpPr>
        <p:spPr/>
        <p:txBody>
          <a:bodyPr/>
          <a:lstStyle/>
          <a:p>
            <a:fld id="{9C9FB744-6D96-42AD-8134-B53D5656793E}" type="slidenum">
              <a:rPr lang="en-GB" smtClean="0"/>
              <a:pPr/>
              <a:t>9</a:t>
            </a:fld>
            <a:endParaRPr lang="en-GB" dirty="0"/>
          </a:p>
        </p:txBody>
      </p:sp>
    </p:spTree>
    <p:extLst>
      <p:ext uri="{BB962C8B-B14F-4D97-AF65-F5344CB8AC3E}">
        <p14:creationId xmlns:p14="http://schemas.microsoft.com/office/powerpoint/2010/main" val="40006809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752</TotalTime>
  <Words>1977</Words>
  <Application>Microsoft Office PowerPoint</Application>
  <PresentationFormat>On-screen Show (4:3)</PresentationFormat>
  <Paragraphs>240</Paragraphs>
  <Slides>21</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ＭＳ Ｐゴシック</vt:lpstr>
      <vt:lpstr>Angsana New</vt:lpstr>
      <vt:lpstr>Arial</vt:lpstr>
      <vt:lpstr>Calibri</vt:lpstr>
      <vt:lpstr>Cambria</vt:lpstr>
      <vt:lpstr>Cordia New</vt:lpstr>
      <vt:lpstr>Myriad Pro</vt:lpstr>
      <vt:lpstr>Wingdings</vt:lpstr>
      <vt:lpstr>Office Theme</vt:lpstr>
      <vt:lpstr>Session 11 Steps 2.1 – 2.3  Identify and prioritize issues and goals</vt:lpstr>
      <vt:lpstr>PowerPoint Presentation</vt:lpstr>
      <vt:lpstr>Session objectives</vt:lpstr>
      <vt:lpstr>2.1 Identify threats and issues for the FMU</vt:lpstr>
      <vt:lpstr>Problems, causes and effects</vt:lpstr>
      <vt:lpstr>Terms used in a problem tree</vt:lpstr>
      <vt:lpstr>Problem tree example </vt:lpstr>
      <vt:lpstr>Problem tree example </vt:lpstr>
      <vt:lpstr>Activity: In your groups</vt:lpstr>
      <vt:lpstr>Using the problem tree</vt:lpstr>
      <vt:lpstr>Using the problem tree to build the plan</vt:lpstr>
      <vt:lpstr>2.2 Prioritizing core problems and causes</vt:lpstr>
      <vt:lpstr>Risk assessment</vt:lpstr>
      <vt:lpstr>Prioritization based on risk</vt:lpstr>
      <vt:lpstr>Activity: In your groups</vt:lpstr>
      <vt:lpstr>2.3 Goals</vt:lpstr>
      <vt:lpstr>The levels of the plan</vt:lpstr>
      <vt:lpstr>Building the EAFM plan</vt:lpstr>
      <vt:lpstr>Activity: In your groups</vt:lpstr>
      <vt:lpstr>EAFm Plan outline We can use the results in the EAFm plan</vt:lpstr>
      <vt:lpstr>Key messages</vt:lpstr>
    </vt:vector>
  </TitlesOfParts>
  <Company>FAO of the 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FungeSmith, Simon (FIAF)</dc:creator>
  <cp:lastModifiedBy>Administrator 1</cp:lastModifiedBy>
  <cp:revision>171</cp:revision>
  <dcterms:created xsi:type="dcterms:W3CDTF">2018-07-03T11:34:35Z</dcterms:created>
  <dcterms:modified xsi:type="dcterms:W3CDTF">2020-01-05T17:35:15Z</dcterms:modified>
</cp:coreProperties>
</file>